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2"/>
  </p:notesMasterIdLst>
  <p:sldIdLst>
    <p:sldId id="256" r:id="rId2"/>
    <p:sldId id="476" r:id="rId3"/>
    <p:sldId id="406" r:id="rId4"/>
    <p:sldId id="279" r:id="rId5"/>
    <p:sldId id="814" r:id="rId6"/>
    <p:sldId id="819" r:id="rId7"/>
    <p:sldId id="804" r:id="rId8"/>
    <p:sldId id="674" r:id="rId9"/>
    <p:sldId id="302" r:id="rId10"/>
    <p:sldId id="797" r:id="rId11"/>
    <p:sldId id="808" r:id="rId12"/>
    <p:sldId id="811" r:id="rId13"/>
    <p:sldId id="787" r:id="rId14"/>
    <p:sldId id="750" r:id="rId15"/>
    <p:sldId id="791" r:id="rId16"/>
    <p:sldId id="802" r:id="rId17"/>
    <p:sldId id="803" r:id="rId18"/>
    <p:sldId id="798" r:id="rId19"/>
    <p:sldId id="722" r:id="rId20"/>
    <p:sldId id="751" r:id="rId21"/>
    <p:sldId id="800" r:id="rId22"/>
    <p:sldId id="801" r:id="rId23"/>
    <p:sldId id="672" r:id="rId24"/>
    <p:sldId id="810" r:id="rId25"/>
    <p:sldId id="687" r:id="rId26"/>
    <p:sldId id="492" r:id="rId27"/>
    <p:sldId id="546" r:id="rId28"/>
    <p:sldId id="815" r:id="rId29"/>
    <p:sldId id="806" r:id="rId30"/>
    <p:sldId id="600" r:id="rId31"/>
    <p:sldId id="767" r:id="rId32"/>
    <p:sldId id="816" r:id="rId33"/>
    <p:sldId id="727" r:id="rId34"/>
    <p:sldId id="821" r:id="rId35"/>
    <p:sldId id="822" r:id="rId36"/>
    <p:sldId id="807" r:id="rId37"/>
    <p:sldId id="788" r:id="rId38"/>
    <p:sldId id="817" r:id="rId39"/>
    <p:sldId id="818" r:id="rId40"/>
    <p:sldId id="784" r:id="rId41"/>
    <p:sldId id="799" r:id="rId42"/>
    <p:sldId id="781" r:id="rId43"/>
    <p:sldId id="777" r:id="rId44"/>
    <p:sldId id="775" r:id="rId45"/>
    <p:sldId id="789" r:id="rId46"/>
    <p:sldId id="779" r:id="rId47"/>
    <p:sldId id="812" r:id="rId48"/>
    <p:sldId id="813" r:id="rId49"/>
    <p:sldId id="776" r:id="rId50"/>
    <p:sldId id="809" r:id="rId5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A0D"/>
    <a:srgbClr val="66827E"/>
    <a:srgbClr val="0B00FF"/>
    <a:srgbClr val="F5F9FA"/>
    <a:srgbClr val="D9D9D9"/>
    <a:srgbClr val="BEBEBE"/>
    <a:srgbClr val="F8766D"/>
    <a:srgbClr val="06BFC4"/>
    <a:srgbClr val="FF7970"/>
    <a:srgbClr val="F7756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4703"/>
    <p:restoredTop sz="69494" autoAdjust="0"/>
  </p:normalViewPr>
  <p:slideViewPr>
    <p:cSldViewPr snapToGrid="0" showGuides="1">
      <p:cViewPr>
        <p:scale>
          <a:sx n="117" d="100"/>
          <a:sy n="117" d="100"/>
        </p:scale>
        <p:origin x="2328" y="112"/>
      </p:cViewPr>
      <p:guideLst>
        <p:guide orient="horz" pos="2160"/>
        <p:guide pos="3840"/>
      </p:guideLst>
    </p:cSldViewPr>
  </p:slideViewPr>
  <p:notesTextViewPr>
    <p:cViewPr>
      <p:scale>
        <a:sx n="95" d="100"/>
        <a:sy n="95"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933A773-0DCE-3544-BB67-D5FA58DF903C}" type="datetimeFigureOut">
              <a:rPr lang="en-US" smtClean="0"/>
              <a:t>10/15/24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61BAA8C-FDC6-D345-B4E0-3B02449209FB}" type="slidenum">
              <a:rPr lang="en-US" smtClean="0"/>
              <a:t>‹#›</a:t>
            </a:fld>
            <a:endParaRPr lang="en-US"/>
          </a:p>
        </p:txBody>
      </p:sp>
    </p:spTree>
    <p:extLst>
      <p:ext uri="{BB962C8B-B14F-4D97-AF65-F5344CB8AC3E}">
        <p14:creationId xmlns:p14="http://schemas.microsoft.com/office/powerpoint/2010/main" val="42440015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1BAA8C-FDC6-D345-B4E0-3B02449209FB}" type="slidenum">
              <a:rPr lang="en-US" smtClean="0"/>
              <a:t>1</a:t>
            </a:fld>
            <a:endParaRPr lang="en-US"/>
          </a:p>
        </p:txBody>
      </p:sp>
    </p:spTree>
    <p:extLst>
      <p:ext uri="{BB962C8B-B14F-4D97-AF65-F5344CB8AC3E}">
        <p14:creationId xmlns:p14="http://schemas.microsoft.com/office/powerpoint/2010/main" val="21844272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FBBE5F-86F5-9BC8-DB46-F2317175251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CE3B2F5-C4AB-312E-BC4A-A168F0DDBBD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50E2E48-762E-2956-E05E-A87B4E276CB6}"/>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solidFill>
                  <a:srgbClr val="569CD6"/>
                </a:solidFill>
                <a:effectLst/>
                <a:latin typeface="Menlo" panose="020B0609030804020204" pitchFamily="49" charset="0"/>
              </a:rPr>
              <a:t>teplizumab: 1st FDA approved drug to delay T1D (up to ~2 </a:t>
            </a:r>
            <a:r>
              <a:rPr lang="en-US" b="0" dirty="0" err="1">
                <a:solidFill>
                  <a:srgbClr val="569CD6"/>
                </a:solidFill>
                <a:effectLst/>
                <a:latin typeface="Menlo" panose="020B0609030804020204" pitchFamily="49" charset="0"/>
              </a:rPr>
              <a:t>yr</a:t>
            </a:r>
            <a:r>
              <a:rPr lang="en-US" b="0" dirty="0">
                <a:solidFill>
                  <a:srgbClr val="569CD6"/>
                </a:solidFill>
                <a:effectLst/>
                <a:latin typeface="Menlo" panose="020B0609030804020204" pitchFamily="49" charset="0"/>
              </a:rPr>
              <a:t> delay), humanized anti-CD3 monoclonal Ab to delay onset of stage 3 T1D in people with stage 2 T1D. mechanism: weak agonist of TCR-CD3 to induce anergy/apoptosis of T cells (i.e. autoreactive </a:t>
            </a:r>
            <a:r>
              <a:rPr lang="en-US" b="0" dirty="0" err="1">
                <a:solidFill>
                  <a:srgbClr val="569CD6"/>
                </a:solidFill>
                <a:effectLst/>
                <a:latin typeface="Menlo" panose="020B0609030804020204" pitchFamily="49" charset="0"/>
              </a:rPr>
              <a:t>Teffs</a:t>
            </a:r>
            <a:r>
              <a:rPr lang="en-US" b="0" dirty="0">
                <a:solidFill>
                  <a:srgbClr val="569CD6"/>
                </a:solidFill>
                <a:effectLst/>
                <a:latin typeface="Menlo" panose="020B0609030804020204" pitchFamily="49" charset="0"/>
              </a:rPr>
              <a:t> I presume), temporarily induces shift of T cells from periphery to elsewhere (lymph node or bone marrow perhaps) and then when T cells return to periphery in ~1 month it's less effector memory/TEMRA that return so it looks like increased Tex % of total CD8s</a:t>
            </a:r>
            <a:endParaRPr lang="en-US" b="0" dirty="0">
              <a:solidFill>
                <a:srgbClr val="CCCCCC"/>
              </a:solidFill>
              <a:effectLst/>
              <a:latin typeface="Menlo" panose="020B0609030804020204" pitchFamily="49" charset="0"/>
            </a:endParaRPr>
          </a:p>
        </p:txBody>
      </p:sp>
      <p:sp>
        <p:nvSpPr>
          <p:cNvPr id="4" name="Slide Number Placeholder 3">
            <a:extLst>
              <a:ext uri="{FF2B5EF4-FFF2-40B4-BE49-F238E27FC236}">
                <a16:creationId xmlns:a16="http://schemas.microsoft.com/office/drawing/2014/main" id="{F25A19B4-FCF7-9C78-4EA0-09E41C59F00F}"/>
              </a:ext>
            </a:extLst>
          </p:cNvPr>
          <p:cNvSpPr>
            <a:spLocks noGrp="1"/>
          </p:cNvSpPr>
          <p:nvPr>
            <p:ph type="sldNum" sz="quarter" idx="5"/>
          </p:nvPr>
        </p:nvSpPr>
        <p:spPr/>
        <p:txBody>
          <a:bodyPr/>
          <a:lstStyle/>
          <a:p>
            <a:fld id="{061BAA8C-FDC6-D345-B4E0-3B02449209FB}" type="slidenum">
              <a:rPr lang="en-US" smtClean="0"/>
              <a:t>10</a:t>
            </a:fld>
            <a:endParaRPr lang="en-US"/>
          </a:p>
        </p:txBody>
      </p:sp>
    </p:spTree>
    <p:extLst>
      <p:ext uri="{BB962C8B-B14F-4D97-AF65-F5344CB8AC3E}">
        <p14:creationId xmlns:p14="http://schemas.microsoft.com/office/powerpoint/2010/main" val="26914251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6C89EF-D030-5605-6BCC-07CF0BEB8ED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E72654E-9A92-FCEC-7F8A-CA7F0870986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9DF1979-4824-982E-0B3D-B4491E078B2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p:txBody>
      </p:sp>
      <p:sp>
        <p:nvSpPr>
          <p:cNvPr id="4" name="Slide Number Placeholder 3">
            <a:extLst>
              <a:ext uri="{FF2B5EF4-FFF2-40B4-BE49-F238E27FC236}">
                <a16:creationId xmlns:a16="http://schemas.microsoft.com/office/drawing/2014/main" id="{20E92FCE-C671-1342-62B3-94AC98B62F04}"/>
              </a:ext>
            </a:extLst>
          </p:cNvPr>
          <p:cNvSpPr>
            <a:spLocks noGrp="1"/>
          </p:cNvSpPr>
          <p:nvPr>
            <p:ph type="sldNum" sz="quarter" idx="5"/>
          </p:nvPr>
        </p:nvSpPr>
        <p:spPr/>
        <p:txBody>
          <a:bodyPr/>
          <a:lstStyle/>
          <a:p>
            <a:fld id="{061BAA8C-FDC6-D345-B4E0-3B02449209FB}" type="slidenum">
              <a:rPr lang="en-US" smtClean="0"/>
              <a:t>11</a:t>
            </a:fld>
            <a:endParaRPr lang="en-US"/>
          </a:p>
        </p:txBody>
      </p:sp>
    </p:spTree>
    <p:extLst>
      <p:ext uri="{BB962C8B-B14F-4D97-AF65-F5344CB8AC3E}">
        <p14:creationId xmlns:p14="http://schemas.microsoft.com/office/powerpoint/2010/main" val="12948298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8F647B-C009-E2A6-62EB-A95646E4D35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FDB5B33-6887-835A-8DB2-EA3A98D6D97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05A1423-23CD-FC0B-C726-3791C1A1178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1" dirty="0">
              <a:solidFill>
                <a:srgbClr val="0000FF"/>
              </a:solidFill>
              <a:effectLst/>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solidFill>
                  <a:srgbClr val="0000FF"/>
                </a:solidFill>
                <a:effectLst/>
              </a:rPr>
              <a:t>PD1 vs. DN/NAND is marginally significant here for exhaustion I believe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1" dirty="0">
              <a:solidFill>
                <a:srgbClr val="0000FF"/>
              </a:solidFill>
              <a:effectLst/>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srgbClr val="0000FF"/>
                </a:solidFill>
                <a:effectLst/>
              </a:rPr>
              <a:t> </a:t>
            </a:r>
            <a:r>
              <a:rPr lang="en-US" dirty="0" err="1">
                <a:solidFill>
                  <a:srgbClr val="0000FF"/>
                </a:solidFill>
                <a:effectLst/>
              </a:rPr>
              <a:t>ir_genes</a:t>
            </a:r>
            <a:r>
              <a:rPr lang="en-US" dirty="0">
                <a:solidFill>
                  <a:srgbClr val="0000FF"/>
                </a:solidFill>
                <a:effectLst/>
              </a:rPr>
              <a:t> </a:t>
            </a:r>
            <a:r>
              <a:rPr lang="en-US" dirty="0">
                <a:effectLst/>
              </a:rPr>
              <a:t>[1] "PDCD1" "HAVCR2" "PD1" "CTLA4" "LAG3" "TIM3" "TIGIT" "2B4" "CD160" "BTLA" "CD233" "CD244" [13] "FCGR2B" "PILRA" "FDF03" "CD72" "CD5" "PECAM1" "CD31" "CD22" "CEACAM1" "CD66A" "CD33" "Siglec3" [25] "LAIR1" "KLRC1" "NKG2A" "KIR2DL1" "HAVCR1" "KIR2DL5”</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solidFill>
                <a:srgbClr val="0000FF"/>
              </a:solidFill>
              <a:effectLst/>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err="1">
                <a:solidFill>
                  <a:srgbClr val="0000FF"/>
                </a:solidFill>
                <a:effectLst/>
              </a:rPr>
              <a:t>exhaustion_genes</a:t>
            </a:r>
            <a:r>
              <a:rPr lang="en-US" b="0" dirty="0">
                <a:solidFill>
                  <a:srgbClr val="0000FF"/>
                </a:solidFill>
                <a:effectLst/>
              </a:rPr>
              <a:t> &lt;- c("CD244", "SLAMF6", "TBX21", "PDCD1", "HAVCR2", "KLRG1", "TOX", "TCF1", "TCF7", "PD1", "CTLA4", "LAG3", "TIM3", "TIGIT", "KIR3DL2", "KIR2DL3", "NKG2A", "EOMES", "HAVCR1", "CD160", "BATF", "ICOS", "NR4A2”, “HEXB”)</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solidFill>
                  <a:srgbClr val="0000FF"/>
                </a:solidFill>
                <a:effectLst/>
              </a:rPr>
              <a:t>HEXB added because of this paper: https://</a:t>
            </a:r>
            <a:r>
              <a:rPr lang="en-US" b="0" dirty="0" err="1">
                <a:solidFill>
                  <a:srgbClr val="0000FF"/>
                </a:solidFill>
                <a:effectLst/>
              </a:rPr>
              <a:t>www.ncbi.nlm.nih.gov</a:t>
            </a:r>
            <a:r>
              <a:rPr lang="en-US" b="0" dirty="0">
                <a:solidFill>
                  <a:srgbClr val="0000FF"/>
                </a:solidFill>
                <a:effectLst/>
              </a:rPr>
              <a:t>/</a:t>
            </a:r>
            <a:r>
              <a:rPr lang="en-US" b="0" dirty="0" err="1">
                <a:solidFill>
                  <a:srgbClr val="0000FF"/>
                </a:solidFill>
                <a:effectLst/>
              </a:rPr>
              <a:t>pmc</a:t>
            </a:r>
            <a:r>
              <a:rPr lang="en-US" b="0" dirty="0">
                <a:solidFill>
                  <a:srgbClr val="0000FF"/>
                </a:solidFill>
                <a:effectLst/>
              </a:rPr>
              <a:t>/articles/PMC11315911/</a:t>
            </a:r>
          </a:p>
        </p:txBody>
      </p:sp>
      <p:sp>
        <p:nvSpPr>
          <p:cNvPr id="4" name="Slide Number Placeholder 3">
            <a:extLst>
              <a:ext uri="{FF2B5EF4-FFF2-40B4-BE49-F238E27FC236}">
                <a16:creationId xmlns:a16="http://schemas.microsoft.com/office/drawing/2014/main" id="{6177CF52-A704-8920-A8F9-F4A4A2AD0DFC}"/>
              </a:ext>
            </a:extLst>
          </p:cNvPr>
          <p:cNvSpPr>
            <a:spLocks noGrp="1"/>
          </p:cNvSpPr>
          <p:nvPr>
            <p:ph type="sldNum" sz="quarter" idx="5"/>
          </p:nvPr>
        </p:nvSpPr>
        <p:spPr/>
        <p:txBody>
          <a:bodyPr/>
          <a:lstStyle/>
          <a:p>
            <a:fld id="{061BAA8C-FDC6-D345-B4E0-3B02449209FB}" type="slidenum">
              <a:rPr lang="en-US" smtClean="0"/>
              <a:t>12</a:t>
            </a:fld>
            <a:endParaRPr lang="en-US"/>
          </a:p>
        </p:txBody>
      </p:sp>
    </p:spTree>
    <p:extLst>
      <p:ext uri="{BB962C8B-B14F-4D97-AF65-F5344CB8AC3E}">
        <p14:creationId xmlns:p14="http://schemas.microsoft.com/office/powerpoint/2010/main" val="29887566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F756C1-4826-CE83-1210-AF01FE868DE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2B32192-334E-3B47-4F4B-0F1CB043B44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015D348-7CA4-F4DD-2CCF-E19FDA831D4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b="0" dirty="0"/>
              <a:t>Would expect DN high here too, not really…</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b="1" dirty="0"/>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dirty="0" err="1">
                <a:solidFill>
                  <a:srgbClr val="0000FF"/>
                </a:solidFill>
                <a:effectLst/>
              </a:rPr>
              <a:t>telomerase_genes</a:t>
            </a:r>
            <a:r>
              <a:rPr lang="en-US" dirty="0">
                <a:solidFill>
                  <a:srgbClr val="0000FF"/>
                </a:solidFill>
                <a:effectLst/>
              </a:rPr>
              <a:t> [1] "PRKCA" "" "TP53" "RB1" "BCL2" "IGF1R" "AKT1" "HSP90AA1" "TERT" "XRCC6" "MYC" [12] "PPP2CA" "TERF1" "TNKS" "KRAS" "EGFR" "TEP1" "XRCC5”</a:t>
            </a:r>
            <a:endParaRPr lang="en-US" b="1" dirty="0"/>
          </a:p>
        </p:txBody>
      </p:sp>
      <p:sp>
        <p:nvSpPr>
          <p:cNvPr id="4" name="Slide Number Placeholder 3">
            <a:extLst>
              <a:ext uri="{FF2B5EF4-FFF2-40B4-BE49-F238E27FC236}">
                <a16:creationId xmlns:a16="http://schemas.microsoft.com/office/drawing/2014/main" id="{F5C321B3-724B-04C1-F352-1DAC5DC6EB4A}"/>
              </a:ext>
            </a:extLst>
          </p:cNvPr>
          <p:cNvSpPr>
            <a:spLocks noGrp="1"/>
          </p:cNvSpPr>
          <p:nvPr>
            <p:ph type="sldNum" sz="quarter" idx="5"/>
          </p:nvPr>
        </p:nvSpPr>
        <p:spPr/>
        <p:txBody>
          <a:bodyPr/>
          <a:lstStyle/>
          <a:p>
            <a:fld id="{061BAA8C-FDC6-D345-B4E0-3B02449209FB}" type="slidenum">
              <a:rPr lang="en-US" smtClean="0"/>
              <a:t>13</a:t>
            </a:fld>
            <a:endParaRPr lang="en-US"/>
          </a:p>
        </p:txBody>
      </p:sp>
    </p:spTree>
    <p:extLst>
      <p:ext uri="{BB962C8B-B14F-4D97-AF65-F5344CB8AC3E}">
        <p14:creationId xmlns:p14="http://schemas.microsoft.com/office/powerpoint/2010/main" val="20556765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5C166-0F50-E043-8950-9F266C4565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497E09-6D11-D0BA-D2D1-5B08FB99773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36C4A5-58A4-D062-54A6-1D67A978E99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srgbClr val="0000FF"/>
                </a:solidFill>
                <a:effectLst/>
              </a:rPr>
              <a:t>Progenitor genes (just looking from </a:t>
            </a:r>
            <a:r>
              <a:rPr lang="en-US" dirty="0" err="1">
                <a:solidFill>
                  <a:srgbClr val="0000FF"/>
                </a:solidFill>
                <a:effectLst/>
              </a:rPr>
              <a:t>rownames</a:t>
            </a:r>
            <a:r>
              <a:rPr lang="en-US" dirty="0">
                <a:solidFill>
                  <a:srgbClr val="0000FF"/>
                </a:solidFill>
                <a:effectLst/>
              </a:rPr>
              <a:t>): NFKB1, CD83, TCF7, CRTAM, FOXO1, ICOS, CXCR5, CCR7, ID3, IL7R, CCR6, BTLA, SELL, NT5E, SLAMF6, CD70, IL2, CRTAM, MYB</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a:t>Key progenitor genes to mention (consistent mean gene coverage evidence): TNF, IL7R, SPRY1, CXCR5, CD73 (NT5E), CCR7, SELL, CD9</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solidFill>
                <a:srgbClr val="0000FF"/>
              </a:solidFill>
              <a:effectLst/>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err="1">
                <a:solidFill>
                  <a:srgbClr val="0000FF"/>
                </a:solidFill>
                <a:effectLst/>
              </a:rPr>
              <a:t>terminal_genes</a:t>
            </a:r>
            <a:r>
              <a:rPr lang="en-US" dirty="0">
                <a:solidFill>
                  <a:srgbClr val="0000FF"/>
                </a:solidFill>
                <a:effectLst/>
              </a:rPr>
              <a:t> </a:t>
            </a:r>
            <a:r>
              <a:rPr lang="en-US" dirty="0">
                <a:effectLst/>
              </a:rPr>
              <a:t>[1] "CD38" "ID2" "PRF1" "IFNG" "PRDM1" "CX3CR1" "CD101" "TOX" "CD39" "HAVCR2" "CD244" "GZMB" "RUNX1" [14] "TIGIT" "PDCD1" "LAG3" "CD244" "ITGAE" "CTLA4" "EOMES" "TBX21" "ZEB2" "KLRG1" "CD69”</a:t>
            </a:r>
            <a:endParaRPr lang="en-US" b="1" dirty="0">
              <a:solidFill>
                <a:srgbClr val="0000FF"/>
              </a:solidFill>
              <a:effectLst/>
            </a:endParaRPr>
          </a:p>
          <a:p>
            <a:r>
              <a:rPr lang="en-US" b="1" dirty="0"/>
              <a:t>Key terminal genes to mention (consistent mean gene coverage evidence): CX3CR1, ZEB2, CD38, PRF1, PRDM1, GZMB</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solidFill>
                <a:srgbClr val="0000FF"/>
              </a:solidFill>
              <a:effectLst/>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err="1">
                <a:solidFill>
                  <a:srgbClr val="0000FF"/>
                </a:solidFill>
                <a:effectLst/>
              </a:rPr>
              <a:t>cytotoxicity_genes</a:t>
            </a:r>
            <a:r>
              <a:rPr lang="en-US" dirty="0">
                <a:solidFill>
                  <a:srgbClr val="0000FF"/>
                </a:solidFill>
                <a:effectLst/>
              </a:rPr>
              <a:t> </a:t>
            </a:r>
            <a:r>
              <a:rPr lang="en-US" dirty="0">
                <a:effectLst/>
              </a:rPr>
              <a:t>[1] "GZMA" "GZMB" "GZMH" "GZMM" "GZMK" "PRF1" "NCR1" "KLRF1" "NKG7" "IFNG</a:t>
            </a:r>
          </a:p>
          <a:p>
            <a:pPr marL="971550" lvl="1" indent="-514350">
              <a:buFont typeface="+mj-lt"/>
              <a:buAutoNum type="alphaLcParenR"/>
            </a:pPr>
            <a:endParaRPr lang="en-US" sz="1200" dirty="0">
              <a:effectLst/>
              <a:latin typeface="AdvPSA183"/>
            </a:endParaRPr>
          </a:p>
        </p:txBody>
      </p:sp>
      <p:sp>
        <p:nvSpPr>
          <p:cNvPr id="4" name="Slide Number Placeholder 3">
            <a:extLst>
              <a:ext uri="{FF2B5EF4-FFF2-40B4-BE49-F238E27FC236}">
                <a16:creationId xmlns:a16="http://schemas.microsoft.com/office/drawing/2014/main" id="{9F3FD3E1-ECA8-7789-76B9-A150DB6276EE}"/>
              </a:ext>
            </a:extLst>
          </p:cNvPr>
          <p:cNvSpPr>
            <a:spLocks noGrp="1"/>
          </p:cNvSpPr>
          <p:nvPr>
            <p:ph type="sldNum" sz="quarter" idx="5"/>
          </p:nvPr>
        </p:nvSpPr>
        <p:spPr/>
        <p:txBody>
          <a:bodyPr/>
          <a:lstStyle/>
          <a:p>
            <a:fld id="{061BAA8C-FDC6-D345-B4E0-3B02449209FB}" type="slidenum">
              <a:rPr lang="en-US" smtClean="0"/>
              <a:t>14</a:t>
            </a:fld>
            <a:endParaRPr lang="en-US"/>
          </a:p>
        </p:txBody>
      </p:sp>
    </p:spTree>
    <p:extLst>
      <p:ext uri="{BB962C8B-B14F-4D97-AF65-F5344CB8AC3E}">
        <p14:creationId xmlns:p14="http://schemas.microsoft.com/office/powerpoint/2010/main" val="28580121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7192E9-33E9-D81F-966D-2EA2DD0060C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2EA9788-F5BF-0C65-132A-77140AC0A58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86315D-5BAC-A35A-875E-BBA261CAB094}"/>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b="1" dirty="0"/>
              <a:t>CD57s appear terminal here based on high </a:t>
            </a:r>
            <a:r>
              <a:rPr lang="en-US" b="1" dirty="0" err="1"/>
              <a:t>pseudotime</a:t>
            </a:r>
            <a:r>
              <a:rPr lang="en-US" b="1" dirty="0"/>
              <a:t> in CD57 population</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b="0" dirty="0" err="1"/>
              <a:t>Pseudotime</a:t>
            </a:r>
            <a:r>
              <a:rPr lang="en-US" b="0" dirty="0"/>
              <a:t> inference aims to infer the ordering of cells along a lineage based on the cells’ gene expression profiles measured by </a:t>
            </a:r>
            <a:r>
              <a:rPr lang="en-US" b="0" dirty="0" err="1"/>
              <a:t>scRNA</a:t>
            </a:r>
            <a:r>
              <a:rPr lang="en-US" b="0" dirty="0"/>
              <a:t>-seq, “</a:t>
            </a:r>
            <a:r>
              <a:rPr lang="en-US" b="0" dirty="0" err="1"/>
              <a:t>pseudotime</a:t>
            </a:r>
            <a:r>
              <a:rPr lang="en-US" b="0" dirty="0"/>
              <a:t>,” is the time-like variable indicating the relative position a cell takes in a lineage</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b="0" dirty="0"/>
              <a:t>at a high level: once the user specifies the root, monocle just looks for what's most distinct transcriptionally (so the other end), and then orders cells based on progression in a "line" from root to end (ignoring branches for now)</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b="0" dirty="0"/>
              <a:t>branches then come from divergences in transcriptional states, </a:t>
            </a:r>
            <a:r>
              <a:rPr lang="en-US" b="0" dirty="0" err="1"/>
              <a:t>pseudotime</a:t>
            </a:r>
            <a:r>
              <a:rPr lang="en-US" b="0" dirty="0"/>
              <a:t> calculated relative to parent in tree</a:t>
            </a:r>
          </a:p>
        </p:txBody>
      </p:sp>
      <p:sp>
        <p:nvSpPr>
          <p:cNvPr id="4" name="Slide Number Placeholder 3">
            <a:extLst>
              <a:ext uri="{FF2B5EF4-FFF2-40B4-BE49-F238E27FC236}">
                <a16:creationId xmlns:a16="http://schemas.microsoft.com/office/drawing/2014/main" id="{852BCA3C-22D7-85F5-5389-9923A1746DD4}"/>
              </a:ext>
            </a:extLst>
          </p:cNvPr>
          <p:cNvSpPr>
            <a:spLocks noGrp="1"/>
          </p:cNvSpPr>
          <p:nvPr>
            <p:ph type="sldNum" sz="quarter" idx="5"/>
          </p:nvPr>
        </p:nvSpPr>
        <p:spPr/>
        <p:txBody>
          <a:bodyPr/>
          <a:lstStyle/>
          <a:p>
            <a:fld id="{061BAA8C-FDC6-D345-B4E0-3B02449209FB}" type="slidenum">
              <a:rPr lang="en-US" smtClean="0"/>
              <a:t>15</a:t>
            </a:fld>
            <a:endParaRPr lang="en-US"/>
          </a:p>
        </p:txBody>
      </p:sp>
    </p:spTree>
    <p:extLst>
      <p:ext uri="{BB962C8B-B14F-4D97-AF65-F5344CB8AC3E}">
        <p14:creationId xmlns:p14="http://schemas.microsoft.com/office/powerpoint/2010/main" val="30181119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EFDEE0-6426-F50A-4DE8-A1F4B9380A0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C5F3E67-DDC4-836A-5801-D46E14F92A2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7580016-0FF6-E882-0CA3-B4E47C931C3F}"/>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dirty="0"/>
              <a:t>RNA expression</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b="0" i="0" u="none" strike="noStrike" dirty="0">
                <a:solidFill>
                  <a:srgbClr val="000000"/>
                </a:solidFill>
                <a:effectLst/>
                <a:latin typeface="-webkit-standard"/>
              </a:rPr>
              <a:t>Z-score transformation (mean = 0, SD = 1) is applied to each gene's expression across all cells to get this </a:t>
            </a:r>
            <a:r>
              <a:rPr lang="en-US" b="0" i="0" u="none" strike="noStrike" dirty="0" err="1">
                <a:solidFill>
                  <a:srgbClr val="000000"/>
                </a:solidFill>
                <a:effectLst/>
                <a:latin typeface="-webkit-standard"/>
              </a:rPr>
              <a:t>scaled.data</a:t>
            </a:r>
            <a:r>
              <a:rPr lang="en-US" b="0" i="0" u="none" strike="noStrike" dirty="0">
                <a:solidFill>
                  <a:srgbClr val="000000"/>
                </a:solidFill>
                <a:effectLst/>
                <a:latin typeface="-webkit-standard"/>
              </a:rPr>
              <a:t> that I used for </a:t>
            </a:r>
            <a:r>
              <a:rPr lang="en-US" b="0" i="0" u="none" strike="noStrike" dirty="0" err="1">
                <a:solidFill>
                  <a:srgbClr val="000000"/>
                </a:solidFill>
                <a:effectLst/>
                <a:latin typeface="-webkit-standard"/>
              </a:rPr>
              <a:t>yvals</a:t>
            </a:r>
            <a:r>
              <a:rPr lang="en-US" b="0" i="0" u="none" strike="noStrike" dirty="0">
                <a:solidFill>
                  <a:srgbClr val="000000"/>
                </a:solidFill>
                <a:effectLst/>
                <a:latin typeface="-webkit-standard"/>
              </a:rPr>
              <a:t> here</a:t>
            </a:r>
            <a:endParaRPr lang="en-US" dirty="0"/>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b="0" dirty="0"/>
              <a:t>Better </a:t>
            </a:r>
            <a:r>
              <a:rPr lang="en-US" b="0" dirty="0" err="1"/>
              <a:t>ylab</a:t>
            </a:r>
            <a:r>
              <a:rPr lang="en-US" b="0" dirty="0"/>
              <a:t> is Mean z score of genes in …?</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b="0" dirty="0"/>
              <a:t>Smoothing curve: </a:t>
            </a:r>
            <a:r>
              <a:rPr lang="en-US" b="0" dirty="0" err="1"/>
              <a:t>geom_smooth</a:t>
            </a:r>
            <a:r>
              <a:rPr lang="en-US" b="0" dirty="0"/>
              <a:t>(method = "gam", formula = y ~ s(x, bs = "cs", k = 10), se = TRUE) + </a:t>
            </a: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dirty="0"/>
              <a:t>"cs"</a:t>
            </a:r>
            <a:r>
              <a:rPr lang="en-US" b="0" i="0" u="none" strike="noStrike" dirty="0">
                <a:solidFill>
                  <a:srgbClr val="000000"/>
                </a:solidFill>
                <a:effectLst/>
                <a:latin typeface="-webkit-standard"/>
              </a:rPr>
              <a:t>: Cubic regression splines with shrinkage, which can reduce overfitting</a:t>
            </a:r>
          </a:p>
        </p:txBody>
      </p:sp>
      <p:sp>
        <p:nvSpPr>
          <p:cNvPr id="4" name="Slide Number Placeholder 3">
            <a:extLst>
              <a:ext uri="{FF2B5EF4-FFF2-40B4-BE49-F238E27FC236}">
                <a16:creationId xmlns:a16="http://schemas.microsoft.com/office/drawing/2014/main" id="{F0CA8292-96CA-5429-45A6-407A0F59D150}"/>
              </a:ext>
            </a:extLst>
          </p:cNvPr>
          <p:cNvSpPr>
            <a:spLocks noGrp="1"/>
          </p:cNvSpPr>
          <p:nvPr>
            <p:ph type="sldNum" sz="quarter" idx="5"/>
          </p:nvPr>
        </p:nvSpPr>
        <p:spPr/>
        <p:txBody>
          <a:bodyPr/>
          <a:lstStyle/>
          <a:p>
            <a:fld id="{061BAA8C-FDC6-D345-B4E0-3B02449209FB}" type="slidenum">
              <a:rPr lang="en-US" smtClean="0"/>
              <a:t>16</a:t>
            </a:fld>
            <a:endParaRPr lang="en-US"/>
          </a:p>
        </p:txBody>
      </p:sp>
    </p:spTree>
    <p:extLst>
      <p:ext uri="{BB962C8B-B14F-4D97-AF65-F5344CB8AC3E}">
        <p14:creationId xmlns:p14="http://schemas.microsoft.com/office/powerpoint/2010/main" val="23425617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0D3280-5FA0-BCCF-9C35-6F84C18E16A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FD546D2-BBCD-155F-BF17-D13A9370766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D143231-C1B4-13AD-FBDD-D0744FDDAF1D}"/>
              </a:ext>
            </a:extLst>
          </p:cNvPr>
          <p:cNvSpPr>
            <a:spLocks noGrp="1"/>
          </p:cNvSpPr>
          <p:nvPr>
            <p:ph type="body" idx="1"/>
          </p:nvPr>
        </p:nvSpPr>
        <p:spPr/>
        <p:txBody>
          <a:bodyPr/>
          <a:lstStyle/>
          <a:p>
            <a:r>
              <a:rPr lang="en-US" dirty="0"/>
              <a:t>T1DAL</a:t>
            </a:r>
            <a:endParaRPr lang="en-US" sz="1200" dirty="0">
              <a:effectLst/>
              <a:latin typeface="AdvPSA183"/>
            </a:endParaRPr>
          </a:p>
          <a:p>
            <a:endParaRPr lang="en-US" sz="1200" dirty="0">
              <a:effectLst/>
              <a:latin typeface="AdvPSA183"/>
            </a:endParaRPr>
          </a:p>
          <a:p>
            <a:r>
              <a:rPr lang="en-US" sz="1200" dirty="0">
                <a:effectLst/>
                <a:latin typeface="AdvPSA183"/>
              </a:rPr>
              <a:t>But who came first? Perhaps our work here can shed light on PD-1+ perhaps being parent to CD57 (MT SNVs, and more progenitor Tex?)</a:t>
            </a:r>
          </a:p>
        </p:txBody>
      </p:sp>
      <p:sp>
        <p:nvSpPr>
          <p:cNvPr id="4" name="Slide Number Placeholder 3">
            <a:extLst>
              <a:ext uri="{FF2B5EF4-FFF2-40B4-BE49-F238E27FC236}">
                <a16:creationId xmlns:a16="http://schemas.microsoft.com/office/drawing/2014/main" id="{B6CF9C1B-BAB0-E988-5160-FC1E354555F2}"/>
              </a:ext>
            </a:extLst>
          </p:cNvPr>
          <p:cNvSpPr>
            <a:spLocks noGrp="1"/>
          </p:cNvSpPr>
          <p:nvPr>
            <p:ph type="sldNum" sz="quarter" idx="5"/>
          </p:nvPr>
        </p:nvSpPr>
        <p:spPr/>
        <p:txBody>
          <a:bodyPr/>
          <a:lstStyle/>
          <a:p>
            <a:fld id="{061BAA8C-FDC6-D345-B4E0-3B02449209FB}" type="slidenum">
              <a:rPr lang="en-US" smtClean="0"/>
              <a:t>17</a:t>
            </a:fld>
            <a:endParaRPr lang="en-US"/>
          </a:p>
        </p:txBody>
      </p:sp>
    </p:spTree>
    <p:extLst>
      <p:ext uri="{BB962C8B-B14F-4D97-AF65-F5344CB8AC3E}">
        <p14:creationId xmlns:p14="http://schemas.microsoft.com/office/powerpoint/2010/main" val="2274119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812CF2-61C8-8390-242C-46916488DB1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EC319FD-1F36-087E-753B-845E66CAE2C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16ADE76-CB87-0CBD-3B3A-3C20C696B440}"/>
              </a:ext>
            </a:extLst>
          </p:cNvPr>
          <p:cNvSpPr>
            <a:spLocks noGrp="1"/>
          </p:cNvSpPr>
          <p:nvPr>
            <p:ph type="body" idx="1"/>
          </p:nvPr>
        </p:nvSpPr>
        <p:spPr/>
        <p:txBody>
          <a:bodyPr/>
          <a:lstStyle/>
          <a:p>
            <a:r>
              <a:rPr lang="en-US" dirty="0"/>
              <a:t>MT notes: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AdvPSA183"/>
              </a:rPr>
              <a:t>Mitochondrial genomes have high copy number (100–1,000s)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effectLst/>
              <a:latin typeface="AdvPSA183"/>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dirty="0" err="1">
                <a:solidFill>
                  <a:srgbClr val="212121"/>
                </a:solidFill>
                <a:effectLst/>
                <a:highlight>
                  <a:srgbClr val="FFFFFF"/>
                </a:highlight>
                <a:latin typeface="Cambria" panose="02040503050406030204" pitchFamily="18" charset="0"/>
              </a:rPr>
              <a:t>homoplasmy</a:t>
            </a:r>
            <a:r>
              <a:rPr lang="en-US" sz="1200" b="0" i="0" u="none" strike="noStrike" dirty="0">
                <a:solidFill>
                  <a:srgbClr val="212121"/>
                </a:solidFill>
                <a:effectLst/>
                <a:highlight>
                  <a:srgbClr val="FFFFFF"/>
                </a:highlight>
                <a:latin typeface="Cambria" panose="02040503050406030204" pitchFamily="18" charset="0"/>
              </a:rPr>
              <a:t> is when all copies of the mitochondrial genome in a cell are identical; </a:t>
            </a:r>
            <a:r>
              <a:rPr lang="en-US" sz="1200" b="0" i="0" u="none" strike="noStrike" dirty="0" err="1">
                <a:solidFill>
                  <a:srgbClr val="212121"/>
                </a:solidFill>
                <a:effectLst/>
                <a:highlight>
                  <a:srgbClr val="FFFFFF"/>
                </a:highlight>
                <a:latin typeface="Cambria" panose="02040503050406030204" pitchFamily="18" charset="0"/>
              </a:rPr>
              <a:t>heteroplasmy</a:t>
            </a:r>
            <a:r>
              <a:rPr lang="en-US" sz="1200" b="0" i="0" u="none" strike="noStrike" dirty="0">
                <a:solidFill>
                  <a:srgbClr val="212121"/>
                </a:solidFill>
                <a:effectLst/>
                <a:highlight>
                  <a:srgbClr val="FFFFFF"/>
                </a:highlight>
                <a:latin typeface="Cambria" panose="02040503050406030204" pitchFamily="18" charset="0"/>
              </a:rPr>
              <a:t> is when there is a mixture of two or more mitochondrial genotypes</a:t>
            </a:r>
            <a:endParaRPr lang="en-US" sz="1200" dirty="0">
              <a:effectLst/>
              <a:latin typeface="AdvPSA183"/>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effectLst/>
              <a:latin typeface="AdvPSA183"/>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AdvPSA183"/>
              </a:rPr>
              <a:t>mutations in </a:t>
            </a:r>
            <a:r>
              <a:rPr lang="en-US" sz="1200" dirty="0" err="1">
                <a:effectLst/>
                <a:latin typeface="AdvPSA183"/>
              </a:rPr>
              <a:t>mtDNA</a:t>
            </a:r>
            <a:r>
              <a:rPr lang="en-US" sz="1200" dirty="0">
                <a:effectLst/>
                <a:latin typeface="AdvPSA183"/>
              </a:rPr>
              <a:t> often reach high levels of </a:t>
            </a:r>
            <a:r>
              <a:rPr lang="en-US" sz="1200" dirty="0" err="1">
                <a:effectLst/>
                <a:latin typeface="AdvPSA183"/>
              </a:rPr>
              <a:t>heteroplasmy</a:t>
            </a:r>
            <a:r>
              <a:rPr lang="en-US" sz="1200" dirty="0">
                <a:effectLst/>
                <a:latin typeface="AdvPSA183"/>
              </a:rPr>
              <a:t> (proportion of mitochondrial genomes containing a specific mutation) due to a combination of vegetative segregation, random genetic drift, and relaxed replication </a:t>
            </a:r>
            <a:endParaRPr lang="en-US" b="0" i="0" u="none" strike="noStrike" dirty="0">
              <a:solidFill>
                <a:srgbClr val="212121"/>
              </a:solidFill>
              <a:effectLst/>
              <a:highlight>
                <a:srgbClr val="FFFCF0"/>
              </a:highlight>
              <a:latin typeface="Cambria" panose="02040503050406030204" pitchFamily="18" charset="0"/>
            </a:endParaRPr>
          </a:p>
          <a:p>
            <a:endParaRPr lang="en-US" dirty="0"/>
          </a:p>
          <a:p>
            <a:r>
              <a:rPr lang="en-US" b="0" i="0" u="none" strike="noStrike" dirty="0">
                <a:solidFill>
                  <a:srgbClr val="212121"/>
                </a:solidFill>
                <a:effectLst/>
                <a:highlight>
                  <a:srgbClr val="FFFCF0"/>
                </a:highlight>
                <a:latin typeface="Cambria" panose="02040503050406030204" pitchFamily="18" charset="0"/>
              </a:rPr>
              <a:t>Exclusively maternal inheritance</a:t>
            </a:r>
          </a:p>
          <a:p>
            <a:endParaRPr lang="en-US" b="0" i="0" u="none" strike="noStrike" dirty="0">
              <a:solidFill>
                <a:srgbClr val="212121"/>
              </a:solidFill>
              <a:effectLst/>
              <a:highlight>
                <a:srgbClr val="FFFFFF"/>
              </a:highlight>
              <a:latin typeface="Cambria" panose="020405030504060302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err="1">
                <a:effectLst/>
                <a:latin typeface="AdvPSA183"/>
              </a:rPr>
              <a:t>mtDNA</a:t>
            </a:r>
            <a:r>
              <a:rPr lang="en-US" sz="1200" dirty="0">
                <a:effectLst/>
                <a:latin typeface="AdvPSA183"/>
              </a:rPr>
              <a:t> mutation rates are estimated to be 10- to 100-fold higher than for nuclear DNA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effectLst/>
              <a:latin typeface="AdvPSA183"/>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1F1F1F"/>
                </a:solidFill>
                <a:effectLst/>
                <a:latin typeface="ElsevierGulliver"/>
              </a:rPr>
              <a:t>Although there are no histones in mitochondria, </a:t>
            </a:r>
            <a:r>
              <a:rPr lang="en-US" b="0" i="0" u="none" strike="noStrike" dirty="0" err="1">
                <a:solidFill>
                  <a:srgbClr val="1F1F1F"/>
                </a:solidFill>
                <a:effectLst/>
                <a:latin typeface="ElsevierGulliver"/>
              </a:rPr>
              <a:t>mtDNA</a:t>
            </a:r>
            <a:r>
              <a:rPr lang="en-US" b="0" i="0" u="none" strike="noStrike" dirty="0">
                <a:solidFill>
                  <a:srgbClr val="1F1F1F"/>
                </a:solidFill>
                <a:effectLst/>
                <a:latin typeface="ElsevierGulliver"/>
              </a:rPr>
              <a:t> does not exist in a ‘naked' form. It is packaged into nucleoids, which are DNA–protein assemblies composed of </a:t>
            </a:r>
            <a:r>
              <a:rPr lang="en-US" b="0" i="0" u="none" strike="noStrike" dirty="0" err="1">
                <a:solidFill>
                  <a:srgbClr val="1F1F1F"/>
                </a:solidFill>
                <a:effectLst/>
                <a:latin typeface="ElsevierGulliver"/>
              </a:rPr>
              <a:t>mtDNA</a:t>
            </a:r>
            <a:r>
              <a:rPr lang="en-US" b="0" i="0" u="none" strike="noStrike" dirty="0">
                <a:solidFill>
                  <a:srgbClr val="1F1F1F"/>
                </a:solidFill>
                <a:effectLst/>
                <a:latin typeface="ElsevierGulliver"/>
              </a:rPr>
              <a:t> surrounded by core and peripheral nucleoid factors</a:t>
            </a:r>
            <a:endParaRPr lang="en-US" sz="1200" dirty="0">
              <a:effectLst/>
              <a:latin typeface="AdvPSA183"/>
            </a:endParaRPr>
          </a:p>
        </p:txBody>
      </p:sp>
      <p:sp>
        <p:nvSpPr>
          <p:cNvPr id="4" name="Slide Number Placeholder 3">
            <a:extLst>
              <a:ext uri="{FF2B5EF4-FFF2-40B4-BE49-F238E27FC236}">
                <a16:creationId xmlns:a16="http://schemas.microsoft.com/office/drawing/2014/main" id="{5DF01E1E-8334-F266-7F9D-F032F934B47D}"/>
              </a:ext>
            </a:extLst>
          </p:cNvPr>
          <p:cNvSpPr>
            <a:spLocks noGrp="1"/>
          </p:cNvSpPr>
          <p:nvPr>
            <p:ph type="sldNum" sz="quarter" idx="5"/>
          </p:nvPr>
        </p:nvSpPr>
        <p:spPr/>
        <p:txBody>
          <a:bodyPr/>
          <a:lstStyle/>
          <a:p>
            <a:fld id="{061BAA8C-FDC6-D345-B4E0-3B02449209FB}" type="slidenum">
              <a:rPr lang="en-US" smtClean="0"/>
              <a:t>18</a:t>
            </a:fld>
            <a:endParaRPr lang="en-US"/>
          </a:p>
        </p:txBody>
      </p:sp>
    </p:spTree>
    <p:extLst>
      <p:ext uri="{BB962C8B-B14F-4D97-AF65-F5344CB8AC3E}">
        <p14:creationId xmlns:p14="http://schemas.microsoft.com/office/powerpoint/2010/main" val="3983902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5C166-0F50-E043-8950-9F266C4565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497E09-6D11-D0BA-D2D1-5B08FB99773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36C4A5-58A4-D062-54A6-1D67A978E99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400" dirty="0">
              <a:effectLst/>
              <a:latin typeface="Times New Roman" panose="02020603050405020304" pitchFamily="18" charset="0"/>
              <a:ea typeface="Times New Roman" panose="02020603050405020304" pitchFamily="18" charset="0"/>
            </a:endParaRPr>
          </a:p>
        </p:txBody>
      </p:sp>
      <p:sp>
        <p:nvSpPr>
          <p:cNvPr id="4" name="Slide Number Placeholder 3">
            <a:extLst>
              <a:ext uri="{FF2B5EF4-FFF2-40B4-BE49-F238E27FC236}">
                <a16:creationId xmlns:a16="http://schemas.microsoft.com/office/drawing/2014/main" id="{9F3FD3E1-ECA8-7789-76B9-A150DB6276EE}"/>
              </a:ext>
            </a:extLst>
          </p:cNvPr>
          <p:cNvSpPr>
            <a:spLocks noGrp="1"/>
          </p:cNvSpPr>
          <p:nvPr>
            <p:ph type="sldNum" sz="quarter" idx="5"/>
          </p:nvPr>
        </p:nvSpPr>
        <p:spPr/>
        <p:txBody>
          <a:bodyPr/>
          <a:lstStyle/>
          <a:p>
            <a:fld id="{061BAA8C-FDC6-D345-B4E0-3B02449209FB}" type="slidenum">
              <a:rPr lang="en-US" smtClean="0"/>
              <a:t>19</a:t>
            </a:fld>
            <a:endParaRPr lang="en-US"/>
          </a:p>
        </p:txBody>
      </p:sp>
    </p:spTree>
    <p:extLst>
      <p:ext uri="{BB962C8B-B14F-4D97-AF65-F5344CB8AC3E}">
        <p14:creationId xmlns:p14="http://schemas.microsoft.com/office/powerpoint/2010/main" val="36418534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u="none" strike="noStrike" dirty="0">
              <a:solidFill>
                <a:srgbClr val="212121"/>
              </a:solidFill>
              <a:effectLst/>
              <a:latin typeface="Cambria" panose="02040503050406030204" pitchFamily="18" charset="0"/>
            </a:endParaRPr>
          </a:p>
        </p:txBody>
      </p:sp>
      <p:sp>
        <p:nvSpPr>
          <p:cNvPr id="4" name="Slide Number Placeholder 3"/>
          <p:cNvSpPr>
            <a:spLocks noGrp="1"/>
          </p:cNvSpPr>
          <p:nvPr>
            <p:ph type="sldNum" sz="quarter" idx="5"/>
          </p:nvPr>
        </p:nvSpPr>
        <p:spPr/>
        <p:txBody>
          <a:bodyPr/>
          <a:lstStyle/>
          <a:p>
            <a:fld id="{061BAA8C-FDC6-D345-B4E0-3B02449209FB}" type="slidenum">
              <a:rPr lang="en-US" smtClean="0"/>
              <a:t>2</a:t>
            </a:fld>
            <a:endParaRPr lang="en-US"/>
          </a:p>
        </p:txBody>
      </p:sp>
    </p:spTree>
    <p:extLst>
      <p:ext uri="{BB962C8B-B14F-4D97-AF65-F5344CB8AC3E}">
        <p14:creationId xmlns:p14="http://schemas.microsoft.com/office/powerpoint/2010/main" val="104694876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914400" lvl="1" indent="-457200">
              <a:buFont typeface="+mj-lt"/>
              <a:buAutoNum type="alphaLcParenR"/>
            </a:pPr>
            <a:r>
              <a:rPr lang="en-US" dirty="0" err="1"/>
              <a:t>Varscan</a:t>
            </a:r>
            <a:endParaRPr lang="en-US" dirty="0"/>
          </a:p>
          <a:p>
            <a:pPr marL="1371600" lvl="2" indent="-457200">
              <a:buFont typeface="+mj-lt"/>
              <a:buAutoNum type="alphaLcParenR"/>
            </a:pPr>
            <a:r>
              <a:rPr lang="en-US" dirty="0"/>
              <a:t>Parses pileup input 1 base at a time, computing number of bases supporting each observed allele</a:t>
            </a:r>
          </a:p>
          <a:p>
            <a:pPr marL="1371600" lvl="2" indent="-457200">
              <a:buFont typeface="+mj-lt"/>
              <a:buAutoNum type="alphaLcParenR"/>
            </a:pPr>
            <a:r>
              <a:rPr lang="en-US" dirty="0"/>
              <a:t>Only bases meeting minimum base quality (default: 20) from reads meeting minimum mapping quality (default: 1) are considered</a:t>
            </a:r>
          </a:p>
          <a:p>
            <a:pPr marL="1371600" lvl="2" indent="-457200">
              <a:buFont typeface="+mj-lt"/>
              <a:buAutoNum type="alphaLcParenR"/>
            </a:pPr>
            <a:r>
              <a:rPr lang="en-US" dirty="0"/>
              <a:t>Coverage (number of qualifying bases) is calculated</a:t>
            </a:r>
          </a:p>
          <a:p>
            <a:pPr marL="1371600" lvl="2" indent="-457200">
              <a:buFont typeface="+mj-lt"/>
              <a:buAutoNum type="alphaLcParenR"/>
            </a:pPr>
            <a:r>
              <a:rPr lang="en-US" dirty="0"/>
              <a:t>If coverage meets minimum threshold, then </a:t>
            </a:r>
            <a:r>
              <a:rPr lang="en-US" dirty="0" err="1"/>
              <a:t>VarScan</a:t>
            </a:r>
            <a:r>
              <a:rPr lang="en-US" dirty="0"/>
              <a:t> examines each observed allele to test if it was…</a:t>
            </a:r>
          </a:p>
          <a:p>
            <a:pPr marL="1885950" lvl="3" indent="-514350">
              <a:buFont typeface="+mj-lt"/>
              <a:buAutoNum type="romanLcPeriod"/>
            </a:pPr>
            <a:r>
              <a:rPr lang="en-US" dirty="0"/>
              <a:t>supported by minimum number of supporting reads</a:t>
            </a:r>
          </a:p>
          <a:p>
            <a:pPr marL="1885950" lvl="3" indent="-514350">
              <a:buFont typeface="+mj-lt"/>
              <a:buAutoNum type="romanLcPeriod"/>
            </a:pPr>
            <a:r>
              <a:rPr lang="en-US" dirty="0"/>
              <a:t>meets minimum allele frequency threshold (</a:t>
            </a:r>
            <a:r>
              <a:rPr lang="en-US" dirty="0" err="1"/>
              <a:t>min_var_freq</a:t>
            </a:r>
            <a:r>
              <a:rPr lang="en-US" dirty="0"/>
              <a:t>, 0.3% here)</a:t>
            </a:r>
          </a:p>
          <a:p>
            <a:pPr marL="1885950" lvl="3" indent="-514350">
              <a:buFont typeface="+mj-lt"/>
              <a:buAutoNum type="romanLcPeriod"/>
            </a:pPr>
            <a:r>
              <a:rPr lang="en-US" dirty="0"/>
              <a:t>passes basic strand-bias filter</a:t>
            </a:r>
          </a:p>
          <a:p>
            <a:pPr marL="1885950" lvl="3" indent="-514350">
              <a:buFont typeface="+mj-lt"/>
              <a:buAutoNum type="romanLcPeriod"/>
            </a:pPr>
            <a:r>
              <a:rPr lang="en-US" dirty="0"/>
              <a:t>has Fisher’s exact test </a:t>
            </a:r>
            <a:r>
              <a:rPr lang="en-US" dirty="0" err="1"/>
              <a:t>pval</a:t>
            </a:r>
            <a:r>
              <a:rPr lang="en-US" dirty="0"/>
              <a:t> &lt; 0.05</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Only bases meeting minimum base quality (default: 20) from reads meeting minimum mapping quality (default: 1) are considered</a:t>
            </a:r>
            <a:endParaRPr lang="en-US" b="0" i="0" u="none" strike="noStrike" dirty="0">
              <a:solidFill>
                <a:srgbClr val="333333"/>
              </a:solidFill>
              <a:effectLst/>
              <a:highlight>
                <a:srgbClr val="FFFFFF"/>
              </a:highligh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u="none" strike="noStrike" dirty="0">
              <a:solidFill>
                <a:srgbClr val="333333"/>
              </a:solidFill>
              <a:effectLst/>
              <a:highlight>
                <a:srgbClr val="FFFFFF"/>
              </a:highligh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err="1">
                <a:solidFill>
                  <a:srgbClr val="333333"/>
                </a:solidFill>
                <a:effectLst/>
                <a:highlight>
                  <a:srgbClr val="FFFFFF"/>
                </a:highlight>
                <a:latin typeface="Arial" panose="020B0604020202020204" pitchFamily="34" charset="0"/>
              </a:rPr>
              <a:t>VarScan</a:t>
            </a:r>
            <a:r>
              <a:rPr lang="en-US" b="0" i="0" u="none" strike="noStrike" dirty="0">
                <a:solidFill>
                  <a:srgbClr val="333333"/>
                </a:solidFill>
                <a:effectLst/>
                <a:highlight>
                  <a:srgbClr val="FFFFFF"/>
                </a:highlight>
                <a:latin typeface="Arial" panose="020B0604020202020204" pitchFamily="34" charset="0"/>
              </a:rPr>
              <a:t> employs a robust </a:t>
            </a:r>
            <a:r>
              <a:rPr lang="en-US" b="0" i="0" u="none" strike="noStrike" dirty="0">
                <a:solidFill>
                  <a:srgbClr val="990000"/>
                </a:solidFill>
                <a:effectLst/>
                <a:latin typeface="Arial" panose="020B0604020202020204" pitchFamily="34" charset="0"/>
              </a:rPr>
              <a:t>heuristic/statistic</a:t>
            </a:r>
            <a:r>
              <a:rPr lang="en-US" b="0" i="0" u="none" strike="noStrike" dirty="0">
                <a:solidFill>
                  <a:srgbClr val="333333"/>
                </a:solidFill>
                <a:effectLst/>
                <a:highlight>
                  <a:srgbClr val="FFFFFF"/>
                </a:highlight>
                <a:latin typeface="Arial" panose="020B0604020202020204" pitchFamily="34" charset="0"/>
              </a:rPr>
              <a:t> approach to call variants that meet desired thresholds for read depth, base quality, variant allele frequency, and statistical significance.</a:t>
            </a:r>
          </a:p>
          <a:p>
            <a:pPr algn="just">
              <a:buFont typeface="Arial" panose="020B0604020202020204" pitchFamily="34" charset="0"/>
              <a:buChar char="•"/>
            </a:pPr>
            <a:endParaRPr lang="en-US" b="0" i="0" u="none" strike="noStrike" dirty="0">
              <a:solidFill>
                <a:srgbClr val="333333"/>
              </a:solidFill>
              <a:effectLst/>
              <a:latin typeface="Arial" panose="020B0604020202020204" pitchFamily="34" charset="0"/>
            </a:endParaRPr>
          </a:p>
          <a:p>
            <a:pPr algn="just">
              <a:buFont typeface="Arial" panose="020B0604020202020204" pitchFamily="34" charset="0"/>
              <a:buChar char="•"/>
            </a:pPr>
            <a:r>
              <a:rPr lang="en-US" b="0" i="0" u="none" strike="noStrike" dirty="0" err="1">
                <a:solidFill>
                  <a:srgbClr val="333333"/>
                </a:solidFill>
                <a:effectLst/>
                <a:latin typeface="Arial" panose="020B0604020202020204" pitchFamily="34" charset="0"/>
              </a:rPr>
              <a:t>Min_coverage</a:t>
            </a:r>
            <a:r>
              <a:rPr lang="en-US" b="0" i="0" u="none" strike="noStrike" dirty="0">
                <a:solidFill>
                  <a:srgbClr val="333333"/>
                </a:solidFill>
                <a:effectLst/>
                <a:latin typeface="Arial" panose="020B0604020202020204" pitchFamily="34" charset="0"/>
              </a:rPr>
              <a:t> param does seem to matter somewhat… with higher value (20 vs. 8), trends seem more extreme, I think this is fine even if 8 is default value as 20 is more stringent…</a:t>
            </a:r>
          </a:p>
          <a:p>
            <a:pPr algn="just">
              <a:buFont typeface="Arial" panose="020B0604020202020204" pitchFamily="34" charset="0"/>
              <a:buChar char="•"/>
            </a:pPr>
            <a:endParaRPr lang="en-US" b="0" i="0" u="none" strike="noStrike" dirty="0">
              <a:solidFill>
                <a:srgbClr val="333333"/>
              </a:solidFill>
              <a:effectLst/>
              <a:latin typeface="Arial" panose="020B0604020202020204" pitchFamily="34" charset="0"/>
            </a:endParaRPr>
          </a:p>
          <a:p>
            <a:pPr algn="just">
              <a:buFont typeface="Arial" panose="020B0604020202020204" pitchFamily="34" charset="0"/>
              <a:buChar char="•"/>
            </a:pPr>
            <a:r>
              <a:rPr lang="en-US" b="0" dirty="0" err="1"/>
              <a:t>VarAllele</a:t>
            </a:r>
            <a:r>
              <a:rPr lang="en-US" b="0" dirty="0"/>
              <a:t> Most frequent non-reference allele observed, this is what I use for sharing analyses</a:t>
            </a:r>
          </a:p>
          <a:p>
            <a:pPr algn="just">
              <a:buFont typeface="Arial" panose="020B0604020202020204" pitchFamily="34" charset="0"/>
              <a:buChar char="•"/>
            </a:pPr>
            <a:endParaRPr lang="en-US" b="0" i="0" u="none" strike="noStrike" dirty="0">
              <a:solidFill>
                <a:srgbClr val="333333"/>
              </a:solidFill>
              <a:effectLst/>
              <a:latin typeface="Arial" panose="020B0604020202020204" pitchFamily="34" charset="0"/>
            </a:endParaRPr>
          </a:p>
          <a:p>
            <a:pPr algn="just">
              <a:buFont typeface="Arial" panose="020B0604020202020204" pitchFamily="34" charset="0"/>
              <a:buChar char="•"/>
            </a:pPr>
            <a:r>
              <a:rPr lang="en-US" b="0" i="0" u="none" strike="noStrike" dirty="0">
                <a:solidFill>
                  <a:srgbClr val="333333"/>
                </a:solidFill>
                <a:effectLst/>
                <a:latin typeface="Arial" panose="020B0604020202020204" pitchFamily="34" charset="0"/>
              </a:rPr>
              <a:t>Pileup file: </a:t>
            </a:r>
            <a:r>
              <a:rPr lang="en-US" b="0" i="0" u="none" strike="noStrike" dirty="0" err="1">
                <a:solidFill>
                  <a:srgbClr val="444444"/>
                </a:solidFill>
                <a:effectLst/>
                <a:latin typeface="Lucida Grande" panose="020B0600040502020204" pitchFamily="34" charset="0"/>
              </a:rPr>
              <a:t>desribes</a:t>
            </a:r>
            <a:r>
              <a:rPr lang="en-US" b="0" i="0" u="none" strike="noStrike" dirty="0">
                <a:solidFill>
                  <a:srgbClr val="444444"/>
                </a:solidFill>
                <a:effectLst/>
                <a:latin typeface="Lucida Grande" panose="020B0600040502020204" pitchFamily="34" charset="0"/>
              </a:rPr>
              <a:t> the base-pair information at each chromosomal position. This format facilitates SNP/indel calling and brief alignment viewing by eyes. each line consists of </a:t>
            </a:r>
            <a:r>
              <a:rPr lang="en-US" b="0" i="0" u="sng" dirty="0">
                <a:solidFill>
                  <a:srgbClr val="444444"/>
                </a:solidFill>
                <a:effectLst/>
                <a:latin typeface="Lucida Grande" panose="020B0600040502020204" pitchFamily="34" charset="0"/>
              </a:rPr>
              <a:t>chromosome</a:t>
            </a:r>
            <a:r>
              <a:rPr lang="en-US" b="0" i="0" u="none" strike="noStrike" dirty="0">
                <a:solidFill>
                  <a:srgbClr val="444444"/>
                </a:solidFill>
                <a:effectLst/>
                <a:latin typeface="Lucida Grande" panose="020B0600040502020204" pitchFamily="34" charset="0"/>
              </a:rPr>
              <a:t>, </a:t>
            </a:r>
            <a:r>
              <a:rPr lang="en-US" b="0" i="0" u="sng" dirty="0">
                <a:solidFill>
                  <a:srgbClr val="444444"/>
                </a:solidFill>
                <a:effectLst/>
                <a:latin typeface="Lucida Grande" panose="020B0600040502020204" pitchFamily="34" charset="0"/>
              </a:rPr>
              <a:t>1-based coordinate</a:t>
            </a:r>
            <a:r>
              <a:rPr lang="en-US" b="0" i="0" u="none" strike="noStrike" dirty="0">
                <a:solidFill>
                  <a:srgbClr val="444444"/>
                </a:solidFill>
                <a:effectLst/>
                <a:latin typeface="Lucida Grande" panose="020B0600040502020204" pitchFamily="34" charset="0"/>
              </a:rPr>
              <a:t>, </a:t>
            </a:r>
            <a:r>
              <a:rPr lang="en-US" b="0" i="0" u="sng" dirty="0">
                <a:solidFill>
                  <a:srgbClr val="444444"/>
                </a:solidFill>
                <a:effectLst/>
                <a:latin typeface="Lucida Grande" panose="020B0600040502020204" pitchFamily="34" charset="0"/>
              </a:rPr>
              <a:t>reference base</a:t>
            </a:r>
            <a:r>
              <a:rPr lang="en-US" b="0" i="0" u="none" strike="noStrike" dirty="0">
                <a:solidFill>
                  <a:srgbClr val="444444"/>
                </a:solidFill>
                <a:effectLst/>
                <a:latin typeface="Lucida Grande" panose="020B0600040502020204" pitchFamily="34" charset="0"/>
              </a:rPr>
              <a:t>, </a:t>
            </a:r>
            <a:r>
              <a:rPr lang="en-US" b="0" i="0" u="sng" dirty="0">
                <a:solidFill>
                  <a:srgbClr val="444444"/>
                </a:solidFill>
                <a:effectLst/>
                <a:latin typeface="Lucida Grande" panose="020B0600040502020204" pitchFamily="34" charset="0"/>
              </a:rPr>
              <a:t>the number of reads covering the site</a:t>
            </a:r>
            <a:r>
              <a:rPr lang="en-US" b="0" i="0" u="none" strike="noStrike" dirty="0">
                <a:solidFill>
                  <a:srgbClr val="444444"/>
                </a:solidFill>
                <a:effectLst/>
                <a:latin typeface="Lucida Grande" panose="020B0600040502020204" pitchFamily="34" charset="0"/>
              </a:rPr>
              <a:t>, </a:t>
            </a:r>
            <a:r>
              <a:rPr lang="en-US" b="0" i="0" u="sng" dirty="0">
                <a:solidFill>
                  <a:srgbClr val="444444"/>
                </a:solidFill>
                <a:effectLst/>
                <a:latin typeface="Lucida Grande" panose="020B0600040502020204" pitchFamily="34" charset="0"/>
              </a:rPr>
              <a:t>read bases</a:t>
            </a:r>
            <a:r>
              <a:rPr lang="en-US" b="0" i="0" u="none" strike="noStrike" dirty="0">
                <a:solidFill>
                  <a:srgbClr val="444444"/>
                </a:solidFill>
                <a:effectLst/>
                <a:latin typeface="Lucida Grande" panose="020B0600040502020204" pitchFamily="34" charset="0"/>
              </a:rPr>
              <a:t> and </a:t>
            </a:r>
            <a:r>
              <a:rPr lang="en-US" b="0" i="0" u="sng" dirty="0">
                <a:solidFill>
                  <a:srgbClr val="444444"/>
                </a:solidFill>
                <a:effectLst/>
                <a:latin typeface="Lucida Grande" panose="020B0600040502020204" pitchFamily="34" charset="0"/>
              </a:rPr>
              <a:t>base qualities</a:t>
            </a:r>
            <a:r>
              <a:rPr lang="en-US" b="0" i="0" u="none" strike="noStrike" dirty="0">
                <a:solidFill>
                  <a:srgbClr val="444444"/>
                </a:solidFill>
                <a:effectLst/>
                <a:latin typeface="Lucida Grande" panose="020B0600040502020204" pitchFamily="34" charset="0"/>
              </a:rPr>
              <a:t>. At the read base column, </a:t>
            </a:r>
            <a:r>
              <a:rPr lang="en-US" b="0" i="0" u="sng" dirty="0">
                <a:solidFill>
                  <a:srgbClr val="444444"/>
                </a:solidFill>
                <a:effectLst/>
                <a:latin typeface="Lucida Grande" panose="020B0600040502020204" pitchFamily="34" charset="0"/>
              </a:rPr>
              <a:t>a dot</a:t>
            </a:r>
            <a:r>
              <a:rPr lang="en-US" b="0" i="0" u="none" strike="noStrike" dirty="0">
                <a:solidFill>
                  <a:srgbClr val="444444"/>
                </a:solidFill>
                <a:effectLst/>
                <a:latin typeface="Lucida Grande" panose="020B0600040502020204" pitchFamily="34" charset="0"/>
              </a:rPr>
              <a:t> stands for a match to the reference base on the forward strand, </a:t>
            </a:r>
            <a:r>
              <a:rPr lang="en-US" b="0" i="0" u="sng" dirty="0">
                <a:solidFill>
                  <a:srgbClr val="444444"/>
                </a:solidFill>
                <a:effectLst/>
                <a:latin typeface="Lucida Grande" panose="020B0600040502020204" pitchFamily="34" charset="0"/>
              </a:rPr>
              <a:t>a comma</a:t>
            </a:r>
            <a:r>
              <a:rPr lang="en-US" b="0" i="0" u="none" strike="noStrike" dirty="0">
                <a:solidFill>
                  <a:srgbClr val="444444"/>
                </a:solidFill>
                <a:effectLst/>
                <a:latin typeface="Lucida Grande" panose="020B0600040502020204" pitchFamily="34" charset="0"/>
              </a:rPr>
              <a:t> for a match on the reverse strand, `</a:t>
            </a:r>
            <a:r>
              <a:rPr lang="en-US" b="0" i="0" u="sng" dirty="0">
                <a:solidFill>
                  <a:srgbClr val="444444"/>
                </a:solidFill>
                <a:effectLst/>
                <a:latin typeface="Lucida Grande" panose="020B0600040502020204" pitchFamily="34" charset="0"/>
              </a:rPr>
              <a:t>ACGTN</a:t>
            </a:r>
            <a:r>
              <a:rPr lang="en-US" b="0" i="0" u="none" strike="noStrike" dirty="0">
                <a:solidFill>
                  <a:srgbClr val="444444"/>
                </a:solidFill>
                <a:effectLst/>
                <a:latin typeface="Lucida Grande" panose="020B0600040502020204" pitchFamily="34" charset="0"/>
              </a:rPr>
              <a:t>' for a mismatch on the forward strand and `</a:t>
            </a:r>
            <a:r>
              <a:rPr lang="en-US" b="0" i="0" u="sng" dirty="0" err="1">
                <a:solidFill>
                  <a:srgbClr val="444444"/>
                </a:solidFill>
                <a:effectLst/>
                <a:latin typeface="Lucida Grande" panose="020B0600040502020204" pitchFamily="34" charset="0"/>
              </a:rPr>
              <a:t>acgtn</a:t>
            </a:r>
            <a:r>
              <a:rPr lang="en-US" b="0" i="0" u="none" strike="noStrike" dirty="0">
                <a:solidFill>
                  <a:srgbClr val="444444"/>
                </a:solidFill>
                <a:effectLst/>
                <a:latin typeface="Lucida Grande" panose="020B0600040502020204" pitchFamily="34" charset="0"/>
              </a:rPr>
              <a:t>' for a mismatch on the reverse strand. A pattern `</a:t>
            </a:r>
            <a:r>
              <a:rPr lang="en-US" b="0" i="0" u="sng" dirty="0">
                <a:solidFill>
                  <a:srgbClr val="444444"/>
                </a:solidFill>
                <a:effectLst/>
                <a:latin typeface="Lucida Grande" panose="020B0600040502020204" pitchFamily="34" charset="0"/>
              </a:rPr>
              <a:t>\+[0-9]+[</a:t>
            </a:r>
            <a:r>
              <a:rPr lang="en-US" b="0" i="0" u="sng" dirty="0" err="1">
                <a:solidFill>
                  <a:srgbClr val="444444"/>
                </a:solidFill>
                <a:effectLst/>
                <a:latin typeface="Lucida Grande" panose="020B0600040502020204" pitchFamily="34" charset="0"/>
              </a:rPr>
              <a:t>ACGTNacgtn</a:t>
            </a:r>
            <a:r>
              <a:rPr lang="en-US" b="0" i="0" u="sng" dirty="0">
                <a:solidFill>
                  <a:srgbClr val="444444"/>
                </a:solidFill>
                <a:effectLst/>
                <a:latin typeface="Lucida Grande" panose="020B0600040502020204" pitchFamily="34" charset="0"/>
              </a:rPr>
              <a:t>]+</a:t>
            </a:r>
            <a:r>
              <a:rPr lang="en-US" b="0" i="0" u="none" strike="noStrike" dirty="0">
                <a:solidFill>
                  <a:srgbClr val="444444"/>
                </a:solidFill>
                <a:effectLst/>
                <a:latin typeface="Lucida Grande" panose="020B0600040502020204" pitchFamily="34" charset="0"/>
              </a:rPr>
              <a:t>' indicates there is an insertion between this reference position and the next reference position. The length of the insertion is given by the integer in the pattern, followed by the inserted sequence.</a:t>
            </a:r>
          </a:p>
        </p:txBody>
      </p:sp>
      <p:sp>
        <p:nvSpPr>
          <p:cNvPr id="4" name="Slide Number Placeholder 3"/>
          <p:cNvSpPr>
            <a:spLocks noGrp="1"/>
          </p:cNvSpPr>
          <p:nvPr>
            <p:ph type="sldNum" sz="quarter" idx="5"/>
          </p:nvPr>
        </p:nvSpPr>
        <p:spPr/>
        <p:txBody>
          <a:bodyPr/>
          <a:lstStyle/>
          <a:p>
            <a:fld id="{061BAA8C-FDC6-D345-B4E0-3B02449209FB}" type="slidenum">
              <a:rPr lang="en-US" smtClean="0"/>
              <a:t>20</a:t>
            </a:fld>
            <a:endParaRPr lang="en-US"/>
          </a:p>
        </p:txBody>
      </p:sp>
    </p:spTree>
    <p:extLst>
      <p:ext uri="{BB962C8B-B14F-4D97-AF65-F5344CB8AC3E}">
        <p14:creationId xmlns:p14="http://schemas.microsoft.com/office/powerpoint/2010/main" val="17820295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CD9F70-366F-60EF-25F1-5BF343F41AB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62564B1-9FB6-2810-186B-BB0AC848335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D5AD9E1-74D8-675A-593A-9D81191B346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333333"/>
                </a:solidFill>
                <a:effectLst/>
                <a:latin typeface="Arial" panose="020B0604020202020204" pitchFamily="34" charset="0"/>
              </a:rPr>
              <a:t>MT SNVs called using </a:t>
            </a:r>
            <a:r>
              <a:rPr lang="en-US" b="0" i="0" u="none" strike="noStrike" dirty="0" err="1">
                <a:solidFill>
                  <a:srgbClr val="333333"/>
                </a:solidFill>
                <a:effectLst/>
                <a:latin typeface="Arial" panose="020B0604020202020204" pitchFamily="34" charset="0"/>
              </a:rPr>
              <a:t>VarScan</a:t>
            </a:r>
            <a:r>
              <a:rPr lang="en-US" b="0" i="0" u="none" strike="noStrike" dirty="0">
                <a:solidFill>
                  <a:srgbClr val="333333"/>
                </a:solidFill>
                <a:effectLst/>
                <a:latin typeface="Arial" panose="020B0604020202020204" pitchFamily="34" charset="0"/>
              </a:rPr>
              <a:t>. (left) Upset plot showing sharing of MT SNVs across donors. (right) Distribution of MT SNVs across MT genome with hypervariable regions highlighted (HV1 in red, HV2 in blue)</a:t>
            </a:r>
          </a:p>
        </p:txBody>
      </p:sp>
      <p:sp>
        <p:nvSpPr>
          <p:cNvPr id="4" name="Slide Number Placeholder 3">
            <a:extLst>
              <a:ext uri="{FF2B5EF4-FFF2-40B4-BE49-F238E27FC236}">
                <a16:creationId xmlns:a16="http://schemas.microsoft.com/office/drawing/2014/main" id="{F6E07177-03CC-183D-3BBB-CDD1C8B3F1B1}"/>
              </a:ext>
            </a:extLst>
          </p:cNvPr>
          <p:cNvSpPr>
            <a:spLocks noGrp="1"/>
          </p:cNvSpPr>
          <p:nvPr>
            <p:ph type="sldNum" sz="quarter" idx="5"/>
          </p:nvPr>
        </p:nvSpPr>
        <p:spPr/>
        <p:txBody>
          <a:bodyPr/>
          <a:lstStyle/>
          <a:p>
            <a:fld id="{061BAA8C-FDC6-D345-B4E0-3B02449209FB}" type="slidenum">
              <a:rPr lang="en-US" smtClean="0"/>
              <a:t>21</a:t>
            </a:fld>
            <a:endParaRPr lang="en-US"/>
          </a:p>
        </p:txBody>
      </p:sp>
    </p:spTree>
    <p:extLst>
      <p:ext uri="{BB962C8B-B14F-4D97-AF65-F5344CB8AC3E}">
        <p14:creationId xmlns:p14="http://schemas.microsoft.com/office/powerpoint/2010/main" val="288678406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14D02A-BD9B-60A3-C5D9-5EBCDDC1170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C109953-6FFB-ACB4-8E2D-CA73D9D8537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44FD1EC-CDEA-9C19-B343-97AD86440A6C}"/>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Accumulated over cell divisions, MT SNVs can provide directionality in a differentiation pathway</a:t>
            </a:r>
            <a:endParaRPr lang="en-US" b="1" i="0" u="none" strike="noStrike" dirty="0">
              <a:solidFill>
                <a:srgbClr val="333333"/>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u="none" strike="noStrike" dirty="0">
              <a:solidFill>
                <a:srgbClr val="333333"/>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333333"/>
                </a:solidFill>
                <a:effectLst/>
                <a:latin typeface="Arial" panose="020B0604020202020204" pitchFamily="34" charset="0"/>
              </a:rPr>
              <a:t>Mitochondrial single nucleotide variant (MT SNV) counts faceted by variant frequency or responder status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u="none" strike="noStrike" dirty="0">
              <a:solidFill>
                <a:srgbClr val="333333"/>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333333"/>
                </a:solidFill>
                <a:effectLst/>
                <a:latin typeface="Arial" panose="020B0604020202020204" pitchFamily="34" charset="0"/>
              </a:rPr>
              <a:t>Yes, we do see more sharing of SNVs across sorts in high </a:t>
            </a:r>
            <a:r>
              <a:rPr lang="en-US" b="0" i="0" u="none" strike="noStrike" dirty="0" err="1">
                <a:solidFill>
                  <a:srgbClr val="333333"/>
                </a:solidFill>
                <a:effectLst/>
                <a:latin typeface="Arial" panose="020B0604020202020204" pitchFamily="34" charset="0"/>
              </a:rPr>
              <a:t>freq</a:t>
            </a:r>
            <a:r>
              <a:rPr lang="en-US" b="0" i="0" u="none" strike="noStrike" dirty="0">
                <a:solidFill>
                  <a:srgbClr val="333333"/>
                </a:solidFill>
                <a:effectLst/>
                <a:latin typeface="Arial" panose="020B0604020202020204" pitchFamily="34" charset="0"/>
              </a:rPr>
              <a:t> group than in low </a:t>
            </a:r>
            <a:r>
              <a:rPr lang="en-US" b="0" i="0" u="none" strike="noStrike" dirty="0" err="1">
                <a:solidFill>
                  <a:srgbClr val="333333"/>
                </a:solidFill>
                <a:effectLst/>
                <a:latin typeface="Arial" panose="020B0604020202020204" pitchFamily="34" charset="0"/>
              </a:rPr>
              <a:t>freq</a:t>
            </a:r>
            <a:r>
              <a:rPr lang="en-US" b="0" i="0" u="none" strike="noStrike" dirty="0">
                <a:solidFill>
                  <a:srgbClr val="333333"/>
                </a:solidFill>
                <a:effectLst/>
                <a:latin typeface="Arial" panose="020B0604020202020204" pitchFamily="34" charset="0"/>
              </a:rPr>
              <a:t> group</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u="none" strike="noStrike" dirty="0">
              <a:solidFill>
                <a:srgbClr val="333333"/>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333333"/>
                </a:solidFill>
                <a:effectLst/>
                <a:latin typeface="Arial" panose="020B0604020202020204" pitchFamily="34" charset="0"/>
              </a:rPr>
              <a:t>bimodal "issue" also present in T1DAL, and for both projects it seems like medium frequency vars are preferentially present in all sorts in a donor, so removed...</a:t>
            </a:r>
          </a:p>
        </p:txBody>
      </p:sp>
      <p:sp>
        <p:nvSpPr>
          <p:cNvPr id="4" name="Slide Number Placeholder 3">
            <a:extLst>
              <a:ext uri="{FF2B5EF4-FFF2-40B4-BE49-F238E27FC236}">
                <a16:creationId xmlns:a16="http://schemas.microsoft.com/office/drawing/2014/main" id="{2E13AFFB-7CF8-94D8-56BA-35054DF73A78}"/>
              </a:ext>
            </a:extLst>
          </p:cNvPr>
          <p:cNvSpPr>
            <a:spLocks noGrp="1"/>
          </p:cNvSpPr>
          <p:nvPr>
            <p:ph type="sldNum" sz="quarter" idx="5"/>
          </p:nvPr>
        </p:nvSpPr>
        <p:spPr/>
        <p:txBody>
          <a:bodyPr/>
          <a:lstStyle/>
          <a:p>
            <a:fld id="{061BAA8C-FDC6-D345-B4E0-3B02449209FB}" type="slidenum">
              <a:rPr lang="en-US" smtClean="0"/>
              <a:t>22</a:t>
            </a:fld>
            <a:endParaRPr lang="en-US"/>
          </a:p>
        </p:txBody>
      </p:sp>
    </p:spTree>
    <p:extLst>
      <p:ext uri="{BB962C8B-B14F-4D97-AF65-F5344CB8AC3E}">
        <p14:creationId xmlns:p14="http://schemas.microsoft.com/office/powerpoint/2010/main" val="140055259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8E08F8-B466-1EC2-BB28-39C456B2B37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696BE36-72D5-DE34-95DF-D8C427005D4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5B0415E-040E-D5F2-7990-EACA108D877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0" u="none" strike="noStrike" dirty="0">
                <a:solidFill>
                  <a:srgbClr val="212121"/>
                </a:solidFill>
                <a:effectLst/>
                <a:latin typeface="Cambria" panose="02040503050406030204" pitchFamily="18" charset="0"/>
              </a:rPr>
              <a:t>NAND vs. DP CD127+: similar epigenetics, differential association w/ outcome may just be due to TIGIT protection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i="0" u="none" strike="noStrike" dirty="0">
              <a:solidFill>
                <a:srgbClr val="212121"/>
              </a:solidFill>
              <a:effectLst/>
              <a:latin typeface="Cambria" panose="020405030504060302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u="none" strike="noStrike" dirty="0">
                <a:solidFill>
                  <a:srgbClr val="212121"/>
                </a:solidFill>
                <a:effectLst/>
                <a:latin typeface="Cambria" panose="02040503050406030204" pitchFamily="18" charset="0"/>
              </a:rPr>
              <a:t>MT SNV data is consistent with epigenetics AND builds upon Erin’s work (PD1 CD57 fluid but didn’t know directionality)</a:t>
            </a:r>
            <a:endParaRPr lang="en-US" b="0" i="0" u="none" strike="noStrike" dirty="0">
              <a:solidFill>
                <a:srgbClr val="212121"/>
              </a:solidFill>
              <a:effectLst/>
              <a:latin typeface="Cambria" panose="02040503050406030204" pitchFamily="18" charset="0"/>
            </a:endParaRPr>
          </a:p>
        </p:txBody>
      </p:sp>
      <p:sp>
        <p:nvSpPr>
          <p:cNvPr id="4" name="Slide Number Placeholder 3">
            <a:extLst>
              <a:ext uri="{FF2B5EF4-FFF2-40B4-BE49-F238E27FC236}">
                <a16:creationId xmlns:a16="http://schemas.microsoft.com/office/drawing/2014/main" id="{E6805331-9119-1300-9EBD-B7D430F65B48}"/>
              </a:ext>
            </a:extLst>
          </p:cNvPr>
          <p:cNvSpPr>
            <a:spLocks noGrp="1"/>
          </p:cNvSpPr>
          <p:nvPr>
            <p:ph type="sldNum" sz="quarter" idx="5"/>
          </p:nvPr>
        </p:nvSpPr>
        <p:spPr/>
        <p:txBody>
          <a:bodyPr/>
          <a:lstStyle/>
          <a:p>
            <a:fld id="{061BAA8C-FDC6-D345-B4E0-3B02449209FB}" type="slidenum">
              <a:rPr lang="en-US" smtClean="0"/>
              <a:t>23</a:t>
            </a:fld>
            <a:endParaRPr lang="en-US"/>
          </a:p>
        </p:txBody>
      </p:sp>
    </p:spTree>
    <p:extLst>
      <p:ext uri="{BB962C8B-B14F-4D97-AF65-F5344CB8AC3E}">
        <p14:creationId xmlns:p14="http://schemas.microsoft.com/office/powerpoint/2010/main" val="103353437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B7AFE2-412D-452C-C45C-DE2361F32BF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9EA733E-29EC-6A16-7349-AAAE9B5A32F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253D6E7-9A6D-5A6C-8689-034666377543}"/>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ym typeface="Wingdings" pitchFamily="2" charset="2"/>
              </a:rPr>
              <a:t>Verbally share conclusion as DP CD57 as most terminal followed by DP PD-1, DP CD127 and maybe DP PD1 too ~progenitor Tex or maybe like in model A DP PD-1 is intermediate Tex</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sym typeface="Wingdings" pitchFamily="2" charset="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ym typeface="Wingdings" pitchFamily="2" charset="2"/>
              </a:rPr>
              <a:t>But why are more terminal cells good? Is it just because they’re restrained/exhausted-like? Perhaps not, as non-exhausted CD127+ cells produce less cytokines (consistent with cytotoxicity program more accessible in later sorts)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sym typeface="Wingdings" pitchFamily="2" charset="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ym typeface="Wingdings" pitchFamily="2" charset="2"/>
              </a:rPr>
              <a:t>Maybe just flux through differentiation is good for outcome? More flux due to more antigen stimulus. antigen is a hypothesis (total flux through differentiation), but in line with rate limit of particular step it could also be specific differentiation step's flux important (or interruption of specific differentiation step)</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sym typeface="Wingdings" pitchFamily="2" charset="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ym typeface="Wingdings" pitchFamily="2" charset="2"/>
              </a:rPr>
              <a:t>Complicated by us not knowing if islet-autoreactive frequencies follow same associations as general unsorted DP…</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sym typeface="Wingdings" pitchFamily="2" charset="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ym typeface="Wingdings" pitchFamily="2" charset="2"/>
              </a:rPr>
              <a:t>High TCR signaling avidity has been shown to correlate with terminal Tex phenotype, low avidity with KLR effector-like Tex phenotype, so more expansion for terminal Tex than KLR Tex, so this is a little inconsistent with here DP CD57s having more SNVs than DP PD-1s… that is if DP PD-1s are terminal Tex, maybe they’re intermediate Tex (why I’m leaning linear model)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i="0" u="none" strike="noStrike" dirty="0">
              <a:solidFill>
                <a:srgbClr val="212121"/>
              </a:solidFill>
              <a:effectLst/>
              <a:latin typeface="Cambria" panose="02040503050406030204" pitchFamily="18" charset="0"/>
              <a:sym typeface="Wingdings" pitchFamily="2" charset="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212121"/>
                </a:solidFill>
                <a:effectLst/>
                <a:latin typeface="Cambria" panose="02040503050406030204" pitchFamily="18" charset="0"/>
                <a:sym typeface="Wingdings" pitchFamily="2" charset="2"/>
              </a:rPr>
              <a:t>Maybe there’s an unknown sort in model A) after intermediate Tex (i.e. there could be a bifurcation with 1 arm to effector Tex and 1 arm unshown)</a:t>
            </a:r>
            <a:endParaRPr lang="en-US" b="0" i="0" u="none" strike="noStrike" dirty="0">
              <a:solidFill>
                <a:srgbClr val="212121"/>
              </a:solidFill>
              <a:effectLst/>
              <a:latin typeface="Cambria" panose="02040503050406030204" pitchFamily="18" charset="0"/>
            </a:endParaRPr>
          </a:p>
          <a:p>
            <a:endParaRPr lang="en-US" b="0" i="0" u="none" strike="noStrike" dirty="0">
              <a:solidFill>
                <a:srgbClr val="212121"/>
              </a:solidFill>
              <a:effectLst/>
              <a:latin typeface="Cambria" panose="02040503050406030204" pitchFamily="18" charset="0"/>
            </a:endParaRPr>
          </a:p>
          <a:p>
            <a:r>
              <a:rPr lang="en-US" b="0" i="0" u="none" strike="noStrike" dirty="0" err="1">
                <a:solidFill>
                  <a:srgbClr val="212121"/>
                </a:solidFill>
                <a:effectLst/>
                <a:latin typeface="Cambria" panose="02040503050406030204" pitchFamily="18" charset="0"/>
              </a:rPr>
              <a:t>Texprogenitor</a:t>
            </a:r>
            <a:r>
              <a:rPr lang="en-US" b="0" i="0" u="none" strike="noStrike" dirty="0">
                <a:solidFill>
                  <a:srgbClr val="212121"/>
                </a:solidFill>
                <a:effectLst/>
                <a:latin typeface="Cambria" panose="02040503050406030204" pitchFamily="18" charset="0"/>
              </a:rPr>
              <a:t> may be same/similar cells to those whose frequency correlates with response in cancer immunotherapy (respond to ICB)</a:t>
            </a:r>
          </a:p>
          <a:p>
            <a:endParaRPr lang="en-US" b="0" i="0" u="none" strike="noStrike" dirty="0">
              <a:solidFill>
                <a:srgbClr val="212121"/>
              </a:solidFill>
              <a:effectLst/>
              <a:latin typeface="Cambria" panose="02040503050406030204" pitchFamily="18" charset="0"/>
            </a:endParaRPr>
          </a:p>
          <a:p>
            <a:r>
              <a:rPr lang="en-US" b="0" i="0" u="none" strike="noStrike" dirty="0">
                <a:solidFill>
                  <a:srgbClr val="212121"/>
                </a:solidFill>
                <a:effectLst/>
                <a:latin typeface="Cambria" panose="02040503050406030204" pitchFamily="18" charset="0"/>
              </a:rPr>
              <a:t>One thing that doesn’t make the most sense here is stronger antigenic stimulus would lead to higher clearance of beta cells then and worse autoimmunity… right?</a:t>
            </a:r>
          </a:p>
          <a:p>
            <a:endParaRPr lang="en-US" b="0" i="0" u="none" strike="noStrike" dirty="0">
              <a:solidFill>
                <a:srgbClr val="212121"/>
              </a:solidFill>
              <a:effectLst/>
              <a:latin typeface="Cambria" panose="02040503050406030204" pitchFamily="18" charset="0"/>
            </a:endParaRPr>
          </a:p>
          <a:p>
            <a:r>
              <a:rPr lang="en-US" b="0" i="0" u="none" strike="noStrike" dirty="0">
                <a:solidFill>
                  <a:srgbClr val="212121"/>
                </a:solidFill>
                <a:effectLst/>
                <a:latin typeface="Cambria" panose="02040503050406030204" pitchFamily="18" charset="0"/>
              </a:rPr>
              <a:t>Chang, </a:t>
            </a:r>
            <a:r>
              <a:rPr lang="en-US" b="0" i="0" u="none" strike="noStrike" dirty="0" err="1">
                <a:solidFill>
                  <a:srgbClr val="212121"/>
                </a:solidFill>
                <a:effectLst/>
                <a:latin typeface="Cambria" panose="02040503050406030204" pitchFamily="18" charset="0"/>
              </a:rPr>
              <a:t>Egawa</a:t>
            </a:r>
            <a:r>
              <a:rPr lang="en-US" b="0" i="0" u="none" strike="noStrike" dirty="0">
                <a:solidFill>
                  <a:srgbClr val="212121"/>
                </a:solidFill>
                <a:effectLst/>
                <a:latin typeface="Cambria" panose="02040503050406030204" pitchFamily="18" charset="0"/>
              </a:rPr>
              <a:t>, </a:t>
            </a:r>
            <a:r>
              <a:rPr lang="en-US" b="0" i="0" u="none" strike="noStrike" dirty="0" err="1">
                <a:solidFill>
                  <a:srgbClr val="212121"/>
                </a:solidFill>
                <a:effectLst/>
                <a:latin typeface="Cambria" panose="02040503050406030204" pitchFamily="18" charset="0"/>
              </a:rPr>
              <a:t>Satpathy</a:t>
            </a:r>
            <a:r>
              <a:rPr lang="en-US" b="0" i="0" u="none" strike="noStrike" dirty="0">
                <a:solidFill>
                  <a:srgbClr val="212121"/>
                </a:solidFill>
                <a:effectLst/>
                <a:latin typeface="Cambria" panose="02040503050406030204" pitchFamily="18" charset="0"/>
              </a:rPr>
              <a:t> groups for divergent Tex in chronic viral infection in mice</a:t>
            </a:r>
          </a:p>
          <a:p>
            <a:endParaRPr lang="en-US" b="0" i="0" u="none" strike="noStrike" dirty="0">
              <a:solidFill>
                <a:srgbClr val="212121"/>
              </a:solidFill>
              <a:effectLst/>
              <a:latin typeface="Cambria" panose="020405030504060302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212121"/>
                </a:solidFill>
                <a:effectLst/>
                <a:latin typeface="Cambria" panose="02040503050406030204" pitchFamily="18" charset="0"/>
              </a:rPr>
              <a:t>Leaning towards model A?</a:t>
            </a:r>
          </a:p>
          <a:p>
            <a:endParaRPr lang="en-US" b="0" i="0" u="none" strike="noStrike" dirty="0">
              <a:solidFill>
                <a:srgbClr val="212121"/>
              </a:solidFill>
              <a:effectLst/>
              <a:latin typeface="Cambria" panose="02040503050406030204" pitchFamily="18" charset="0"/>
            </a:endParaRPr>
          </a:p>
          <a:p>
            <a:r>
              <a:rPr lang="en-US" b="0" i="0" u="none" strike="noStrike" dirty="0" err="1">
                <a:solidFill>
                  <a:srgbClr val="212121"/>
                </a:solidFill>
                <a:effectLst/>
                <a:latin typeface="Cambria" panose="02040503050406030204" pitchFamily="18" charset="0"/>
              </a:rPr>
              <a:t>Texprogenitor</a:t>
            </a:r>
            <a:r>
              <a:rPr lang="en-US" b="0" i="0" u="none" strike="noStrike" dirty="0">
                <a:solidFill>
                  <a:srgbClr val="212121"/>
                </a:solidFill>
                <a:effectLst/>
                <a:latin typeface="Cambria" panose="02040503050406030204" pitchFamily="18" charset="0"/>
              </a:rPr>
              <a:t> may be same/similar cells to those whose frequency correlates with response in cancer immunotherapy (respond to ICB)</a:t>
            </a:r>
          </a:p>
        </p:txBody>
      </p:sp>
      <p:sp>
        <p:nvSpPr>
          <p:cNvPr id="4" name="Slide Number Placeholder 3">
            <a:extLst>
              <a:ext uri="{FF2B5EF4-FFF2-40B4-BE49-F238E27FC236}">
                <a16:creationId xmlns:a16="http://schemas.microsoft.com/office/drawing/2014/main" id="{B205B4A2-C387-19E5-6394-AB7E45D090D3}"/>
              </a:ext>
            </a:extLst>
          </p:cNvPr>
          <p:cNvSpPr>
            <a:spLocks noGrp="1"/>
          </p:cNvSpPr>
          <p:nvPr>
            <p:ph type="sldNum" sz="quarter" idx="5"/>
          </p:nvPr>
        </p:nvSpPr>
        <p:spPr/>
        <p:txBody>
          <a:bodyPr/>
          <a:lstStyle/>
          <a:p>
            <a:fld id="{061BAA8C-FDC6-D345-B4E0-3B02449209FB}" type="slidenum">
              <a:rPr lang="en-US" smtClean="0"/>
              <a:t>24</a:t>
            </a:fld>
            <a:endParaRPr lang="en-US"/>
          </a:p>
        </p:txBody>
      </p:sp>
    </p:spTree>
    <p:extLst>
      <p:ext uri="{BB962C8B-B14F-4D97-AF65-F5344CB8AC3E}">
        <p14:creationId xmlns:p14="http://schemas.microsoft.com/office/powerpoint/2010/main" val="420705698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8E08F8-B466-1EC2-BB28-39C456B2B37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696BE36-72D5-DE34-95DF-D8C427005D4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5B0415E-040E-D5F2-7990-EACA108D877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b="0" dirty="0">
                <a:solidFill>
                  <a:srgbClr val="CCCCCC"/>
                </a:solidFill>
                <a:effectLst/>
                <a:latin typeface="Menlo" panose="020B0609030804020204" pitchFamily="49" charset="0"/>
              </a:rPr>
              <a:t>For point 3: specificities (like do we see autoantigen-specific DP frequency associating with good outcome too?) and TCR avidity (higher more terminal sort?)</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b="0" dirty="0">
                <a:solidFill>
                  <a:srgbClr val="CCCCCC"/>
                </a:solidFill>
                <a:effectLst/>
                <a:latin typeface="Menlo" panose="020B0609030804020204" pitchFamily="49" charset="0"/>
              </a:rPr>
              <a:t>Other models could include branches rather than bifurcations (i.e. cell type A stays A and branch B comes off it)</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b="0" dirty="0">
                <a:solidFill>
                  <a:srgbClr val="CCCCCC"/>
                </a:solidFill>
                <a:effectLst/>
                <a:latin typeface="Menlo" panose="020B0609030804020204" pitchFamily="49" charset="0"/>
              </a:rPr>
              <a:t>For </a:t>
            </a:r>
            <a:r>
              <a:rPr lang="en-US" b="0" dirty="0" err="1">
                <a:solidFill>
                  <a:srgbClr val="CCCCCC"/>
                </a:solidFill>
                <a:effectLst/>
                <a:latin typeface="Menlo" panose="020B0609030804020204" pitchFamily="49" charset="0"/>
              </a:rPr>
              <a:t>sc</a:t>
            </a:r>
            <a:r>
              <a:rPr lang="en-US" b="0" dirty="0">
                <a:solidFill>
                  <a:srgbClr val="CCCCCC"/>
                </a:solidFill>
                <a:effectLst/>
                <a:latin typeface="Menlo" panose="020B0609030804020204" pitchFamily="49" charset="0"/>
              </a:rPr>
              <a:t> lineage tracing, I think sorts should include some stuff from along each “step” of lineage, </a:t>
            </a:r>
            <a:r>
              <a:rPr lang="en-US" dirty="0">
                <a:sym typeface="Wingdings" pitchFamily="2" charset="2"/>
              </a:rPr>
              <a:t>proof of concept using Allen Institute </a:t>
            </a:r>
            <a:r>
              <a:rPr lang="en-US" dirty="0" err="1">
                <a:sym typeface="Wingdings" pitchFamily="2" charset="2"/>
              </a:rPr>
              <a:t>TEAseq</a:t>
            </a:r>
            <a:r>
              <a:rPr lang="en-US" dirty="0">
                <a:sym typeface="Wingdings" pitchFamily="2" charset="2"/>
              </a:rPr>
              <a:t> data</a:t>
            </a:r>
            <a:endParaRPr lang="en-US" dirty="0"/>
          </a:p>
          <a:p>
            <a:r>
              <a:rPr lang="en-US" dirty="0"/>
              <a:t>Plan: create fig E diagram and color by cell sort</a:t>
            </a:r>
          </a:p>
          <a:p>
            <a:r>
              <a:rPr lang="en-US" dirty="0"/>
              <a:t>Perhaps would want to change sorting strategy to include parent DP. PD-1</a:t>
            </a:r>
            <a:r>
              <a:rPr lang="en-US" baseline="30000" dirty="0"/>
              <a:t>+</a:t>
            </a:r>
            <a:r>
              <a:rPr lang="en-US" dirty="0"/>
              <a:t> and CD57</a:t>
            </a:r>
            <a:r>
              <a:rPr lang="en-US" baseline="30000" dirty="0"/>
              <a:t>+</a:t>
            </a:r>
            <a:r>
              <a:rPr lang="en-US" dirty="0"/>
              <a:t>, or CD127</a:t>
            </a:r>
            <a:r>
              <a:rPr lang="en-US" baseline="30000" dirty="0"/>
              <a:t>+ </a:t>
            </a:r>
            <a:r>
              <a:rPr lang="en-US" dirty="0"/>
              <a:t>ever co-expressed?</a:t>
            </a:r>
          </a:p>
          <a:p>
            <a:endParaRPr lang="en-US" dirty="0">
              <a:sym typeface="Wingdings" pitchFamily="2" charset="2"/>
            </a:endParaRPr>
          </a:p>
          <a:p>
            <a:r>
              <a:rPr lang="en-US" b="1" dirty="0">
                <a:sym typeface="Wingdings" pitchFamily="2" charset="2"/>
              </a:rPr>
              <a:t>High TCR signaling avidity has been shown to correlate with terminal Tex phenotype, low avidity with KLR effector-like Tex phenotype, so more expansion for terminal Tex than KLR Tex, so this is a little inconsistent with here DP CD57s having more SNVs than DP PD-1s… that is if DP PD-1s are terminal Tex, maybe they’re intermediate Tex (why I’m leaning linear model)</a:t>
            </a:r>
          </a:p>
          <a:p>
            <a:endParaRPr lang="en-US" dirty="0">
              <a:sym typeface="Wingdings" pitchFamily="2" charset="2"/>
            </a:endParaRPr>
          </a:p>
          <a:p>
            <a:r>
              <a:rPr lang="en-US" b="0" i="0" u="none" strike="noStrike" dirty="0">
                <a:solidFill>
                  <a:srgbClr val="222222"/>
                </a:solidFill>
                <a:effectLst/>
                <a:latin typeface="Harding"/>
              </a:rPr>
              <a:t>use tetramer binding level as a proxy for TCR avidity</a:t>
            </a:r>
            <a:endParaRPr lang="en-US" dirty="0">
              <a:sym typeface="Wingdings" pitchFamily="2" charset="2"/>
            </a:endParaRPr>
          </a:p>
          <a:p>
            <a:endParaRPr lang="en-US" dirty="0">
              <a:sym typeface="Wingdings" pitchFamily="2" charset="2"/>
            </a:endParaRPr>
          </a:p>
          <a:p>
            <a:r>
              <a:rPr lang="en-US" dirty="0">
                <a:sym typeface="Wingdings" pitchFamily="2" charset="2"/>
              </a:rPr>
              <a:t>Other idea: </a:t>
            </a:r>
            <a:r>
              <a:rPr lang="en-US" dirty="0" err="1">
                <a:sym typeface="Wingdings" pitchFamily="2" charset="2"/>
              </a:rPr>
              <a:t>scRNAseq</a:t>
            </a:r>
            <a:endParaRPr lang="en-US" dirty="0">
              <a:sym typeface="Wingdings" pitchFamily="2" charset="2"/>
            </a:endParaRPr>
          </a:p>
          <a:p>
            <a:pPr marL="971550" lvl="1" indent="-514350">
              <a:buFont typeface="+mj-lt"/>
              <a:buAutoNum type="alphaLcParenR"/>
            </a:pPr>
            <a:r>
              <a:rPr lang="en-US" dirty="0">
                <a:sym typeface="Wingdings" pitchFamily="2" charset="2"/>
              </a:rPr>
              <a:t>allows RNA velocity </a:t>
            </a:r>
          </a:p>
          <a:p>
            <a:pPr marL="971550" lvl="1" indent="-514350">
              <a:buFont typeface="+mj-lt"/>
              <a:buAutoNum type="alphaLcParenR"/>
            </a:pPr>
            <a:r>
              <a:rPr lang="en-US" dirty="0">
                <a:sym typeface="Wingdings" pitchFamily="2" charset="2"/>
              </a:rPr>
              <a:t>would get even fewer MT reads (not all MT genome transcribed)</a:t>
            </a:r>
          </a:p>
        </p:txBody>
      </p:sp>
      <p:sp>
        <p:nvSpPr>
          <p:cNvPr id="4" name="Slide Number Placeholder 3">
            <a:extLst>
              <a:ext uri="{FF2B5EF4-FFF2-40B4-BE49-F238E27FC236}">
                <a16:creationId xmlns:a16="http://schemas.microsoft.com/office/drawing/2014/main" id="{E6805331-9119-1300-9EBD-B7D430F65B48}"/>
              </a:ext>
            </a:extLst>
          </p:cNvPr>
          <p:cNvSpPr>
            <a:spLocks noGrp="1"/>
          </p:cNvSpPr>
          <p:nvPr>
            <p:ph type="sldNum" sz="quarter" idx="5"/>
          </p:nvPr>
        </p:nvSpPr>
        <p:spPr/>
        <p:txBody>
          <a:bodyPr/>
          <a:lstStyle/>
          <a:p>
            <a:fld id="{061BAA8C-FDC6-D345-B4E0-3B02449209FB}" type="slidenum">
              <a:rPr lang="en-US" smtClean="0"/>
              <a:t>25</a:t>
            </a:fld>
            <a:endParaRPr lang="en-US"/>
          </a:p>
        </p:txBody>
      </p:sp>
    </p:spTree>
    <p:extLst>
      <p:ext uri="{BB962C8B-B14F-4D97-AF65-F5344CB8AC3E}">
        <p14:creationId xmlns:p14="http://schemas.microsoft.com/office/powerpoint/2010/main" val="41702301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u="none" strike="noStrike" dirty="0">
              <a:solidFill>
                <a:srgbClr val="212121"/>
              </a:solidFill>
              <a:effectLst/>
              <a:latin typeface="Cambria" panose="02040503050406030204" pitchFamily="18" charset="0"/>
            </a:endParaRPr>
          </a:p>
        </p:txBody>
      </p:sp>
      <p:sp>
        <p:nvSpPr>
          <p:cNvPr id="4" name="Slide Number Placeholder 3"/>
          <p:cNvSpPr>
            <a:spLocks noGrp="1"/>
          </p:cNvSpPr>
          <p:nvPr>
            <p:ph type="sldNum" sz="quarter" idx="5"/>
          </p:nvPr>
        </p:nvSpPr>
        <p:spPr/>
        <p:txBody>
          <a:bodyPr/>
          <a:lstStyle/>
          <a:p>
            <a:fld id="{061BAA8C-FDC6-D345-B4E0-3B02449209FB}" type="slidenum">
              <a:rPr lang="en-US" smtClean="0"/>
              <a:t>26</a:t>
            </a:fld>
            <a:endParaRPr lang="en-US"/>
          </a:p>
        </p:txBody>
      </p:sp>
    </p:spTree>
    <p:extLst>
      <p:ext uri="{BB962C8B-B14F-4D97-AF65-F5344CB8AC3E}">
        <p14:creationId xmlns:p14="http://schemas.microsoft.com/office/powerpoint/2010/main" val="8611218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5C166-0F50-E043-8950-9F266C4565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497E09-6D11-D0BA-D2D1-5B08FB99773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36C4A5-58A4-D062-54A6-1D67A978E99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Left fig: top 2 are anti-IL7R Ab, NOD mice</a:t>
            </a:r>
          </a:p>
        </p:txBody>
      </p:sp>
      <p:sp>
        <p:nvSpPr>
          <p:cNvPr id="4" name="Slide Number Placeholder 3">
            <a:extLst>
              <a:ext uri="{FF2B5EF4-FFF2-40B4-BE49-F238E27FC236}">
                <a16:creationId xmlns:a16="http://schemas.microsoft.com/office/drawing/2014/main" id="{9F3FD3E1-ECA8-7789-76B9-A150DB6276EE}"/>
              </a:ext>
            </a:extLst>
          </p:cNvPr>
          <p:cNvSpPr>
            <a:spLocks noGrp="1"/>
          </p:cNvSpPr>
          <p:nvPr>
            <p:ph type="sldNum" sz="quarter" idx="5"/>
          </p:nvPr>
        </p:nvSpPr>
        <p:spPr/>
        <p:txBody>
          <a:bodyPr/>
          <a:lstStyle/>
          <a:p>
            <a:fld id="{061BAA8C-FDC6-D345-B4E0-3B02449209FB}" type="slidenum">
              <a:rPr lang="en-US" smtClean="0"/>
              <a:t>27</a:t>
            </a:fld>
            <a:endParaRPr lang="en-US"/>
          </a:p>
        </p:txBody>
      </p:sp>
    </p:spTree>
    <p:extLst>
      <p:ext uri="{BB962C8B-B14F-4D97-AF65-F5344CB8AC3E}">
        <p14:creationId xmlns:p14="http://schemas.microsoft.com/office/powerpoint/2010/main" val="396125036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60DAAA-E44A-B470-D161-5B524D1DFBC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512D046-FAB4-1169-6F33-83E5665E36D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319E17C-41EC-CF94-B6F3-EAA6F555C921}"/>
              </a:ext>
            </a:extLst>
          </p:cNvPr>
          <p:cNvSpPr>
            <a:spLocks noGrp="1"/>
          </p:cNvSpPr>
          <p:nvPr>
            <p:ph type="body" idx="1"/>
          </p:nvPr>
        </p:nvSpPr>
        <p:spPr/>
        <p:txBody>
          <a:bodyPr/>
          <a:lstStyle/>
          <a:p>
            <a:pPr marL="514350" marR="0" lvl="0" indent="-514350" algn="l" defTabSz="914400" rtl="0" eaLnBrk="1" fontAlgn="auto" latinLnBrk="0" hangingPunct="1">
              <a:lnSpc>
                <a:spcPct val="100000"/>
              </a:lnSpc>
              <a:spcBef>
                <a:spcPts val="0"/>
              </a:spcBef>
              <a:spcAft>
                <a:spcPts val="0"/>
              </a:spcAft>
              <a:buClrTx/>
              <a:buSzTx/>
              <a:buFont typeface="+mj-lt"/>
              <a:buAutoNum type="arabicPeriod"/>
              <a:tabLst/>
              <a:defRPr/>
            </a:pPr>
            <a:r>
              <a:rPr lang="en-US" b="0" dirty="0" err="1">
                <a:solidFill>
                  <a:srgbClr val="CCCCCC"/>
                </a:solidFill>
                <a:effectLst/>
                <a:latin typeface="Menlo" panose="020B0609030804020204" pitchFamily="49" charset="0"/>
              </a:rPr>
              <a:t>AbATE</a:t>
            </a:r>
            <a:r>
              <a:rPr lang="en-US" b="0" dirty="0">
                <a:solidFill>
                  <a:srgbClr val="CCCCCC"/>
                </a:solidFill>
                <a:effectLst/>
                <a:latin typeface="Menlo" panose="020B0609030804020204" pitchFamily="49" charset="0"/>
              </a:rPr>
              <a:t> is recent onset, and TN10 is 14 day course of teplizumab to see if it would delay/prevent stage 3 T1D (clinical diagnosis) in those with high-risk (stage 2 T1D)</a:t>
            </a:r>
            <a:endParaRPr lang="en-US" dirty="0"/>
          </a:p>
          <a:p>
            <a:pPr marL="514350" indent="-514350">
              <a:buFont typeface="+mj-lt"/>
              <a:buAutoNum type="arabicPeriod"/>
            </a:pPr>
            <a:endParaRPr lang="en-US" dirty="0"/>
          </a:p>
          <a:p>
            <a:pPr marL="514350" indent="-514350">
              <a:buFont typeface="+mj-lt"/>
              <a:buAutoNum type="arabicPeriod"/>
            </a:pPr>
            <a:r>
              <a:rPr lang="en-US" dirty="0"/>
              <a:t>Higher levels of (partial) T</a:t>
            </a:r>
            <a:r>
              <a:rPr lang="en-US" baseline="-25000" dirty="0"/>
              <a:t>ex</a:t>
            </a:r>
            <a:r>
              <a:rPr lang="en-US" dirty="0"/>
              <a:t> (TIGIT</a:t>
            </a:r>
            <a:r>
              <a:rPr lang="en-US" baseline="30000" dirty="0"/>
              <a:t>+</a:t>
            </a:r>
            <a:r>
              <a:rPr lang="en-US" dirty="0"/>
              <a:t> KLRG1</a:t>
            </a:r>
            <a:r>
              <a:rPr lang="en-US" baseline="30000" dirty="0"/>
              <a:t>+</a:t>
            </a:r>
            <a:r>
              <a:rPr lang="en-US" dirty="0"/>
              <a:t>) CD8s associated with</a:t>
            </a:r>
          </a:p>
          <a:p>
            <a:pPr marL="971550" lvl="1" indent="-514350">
              <a:buFont typeface="+mj-lt"/>
              <a:buAutoNum type="alphaLcParenR"/>
            </a:pPr>
            <a:r>
              <a:rPr lang="en-US" sz="2200" dirty="0"/>
              <a:t>slower progression to T1D</a:t>
            </a:r>
          </a:p>
          <a:p>
            <a:pPr marL="971550" lvl="1" indent="-514350">
              <a:buFont typeface="+mj-lt"/>
              <a:buAutoNum type="alphaLcParenR"/>
            </a:pPr>
            <a:r>
              <a:rPr lang="en-US" sz="2200" dirty="0"/>
              <a:t>beneficial response to therapy (teplizumab/alefacept) and in at risk for and new onset T1D</a:t>
            </a:r>
            <a:endParaRPr lang="en-US" baseline="-2500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Phenotype of islet-reactive CD8s is more so T</a:t>
            </a:r>
            <a:r>
              <a:rPr lang="en-US" baseline="-25000" dirty="0"/>
              <a:t>eff</a:t>
            </a:r>
            <a:r>
              <a:rPr lang="en-US" dirty="0"/>
              <a:t>, less so T</a:t>
            </a:r>
            <a:r>
              <a:rPr lang="en-US" baseline="-25000" dirty="0"/>
              <a:t>ex</a:t>
            </a:r>
          </a:p>
        </p:txBody>
      </p:sp>
      <p:sp>
        <p:nvSpPr>
          <p:cNvPr id="4" name="Slide Number Placeholder 3">
            <a:extLst>
              <a:ext uri="{FF2B5EF4-FFF2-40B4-BE49-F238E27FC236}">
                <a16:creationId xmlns:a16="http://schemas.microsoft.com/office/drawing/2014/main" id="{E6F097F5-8417-3E4C-8F92-A417760BFE69}"/>
              </a:ext>
            </a:extLst>
          </p:cNvPr>
          <p:cNvSpPr>
            <a:spLocks noGrp="1"/>
          </p:cNvSpPr>
          <p:nvPr>
            <p:ph type="sldNum" sz="quarter" idx="5"/>
          </p:nvPr>
        </p:nvSpPr>
        <p:spPr/>
        <p:txBody>
          <a:bodyPr/>
          <a:lstStyle/>
          <a:p>
            <a:fld id="{061BAA8C-FDC6-D345-B4E0-3B02449209FB}" type="slidenum">
              <a:rPr lang="en-US" smtClean="0"/>
              <a:t>28</a:t>
            </a:fld>
            <a:endParaRPr lang="en-US"/>
          </a:p>
        </p:txBody>
      </p:sp>
    </p:spTree>
    <p:extLst>
      <p:ext uri="{BB962C8B-B14F-4D97-AF65-F5344CB8AC3E}">
        <p14:creationId xmlns:p14="http://schemas.microsoft.com/office/powerpoint/2010/main" val="203120005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1AD590-FFF6-8AD4-B545-C014FD706A7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4B0D9A2-D7E6-851E-FC2A-BFC9019BC03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F696239-041F-7717-C3CA-994AE120D78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D23B06A-47D0-0E39-14AD-CD6872C47EF6}"/>
              </a:ext>
            </a:extLst>
          </p:cNvPr>
          <p:cNvSpPr>
            <a:spLocks noGrp="1"/>
          </p:cNvSpPr>
          <p:nvPr>
            <p:ph type="sldNum" sz="quarter" idx="5"/>
          </p:nvPr>
        </p:nvSpPr>
        <p:spPr/>
        <p:txBody>
          <a:bodyPr/>
          <a:lstStyle/>
          <a:p>
            <a:fld id="{061BAA8C-FDC6-D345-B4E0-3B02449209FB}" type="slidenum">
              <a:rPr lang="en-US" smtClean="0"/>
              <a:t>29</a:t>
            </a:fld>
            <a:endParaRPr lang="en-US"/>
          </a:p>
        </p:txBody>
      </p:sp>
    </p:spTree>
    <p:extLst>
      <p:ext uri="{BB962C8B-B14F-4D97-AF65-F5344CB8AC3E}">
        <p14:creationId xmlns:p14="http://schemas.microsoft.com/office/powerpoint/2010/main" val="40049541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err="1">
                <a:solidFill>
                  <a:srgbClr val="CCCCCC"/>
                </a:solidFill>
                <a:effectLst/>
                <a:latin typeface="Menlo" panose="020B0609030804020204" pitchFamily="49" charset="0"/>
              </a:rPr>
              <a:t>AbATE</a:t>
            </a:r>
            <a:r>
              <a:rPr lang="en-US" b="0" dirty="0">
                <a:solidFill>
                  <a:srgbClr val="CCCCCC"/>
                </a:solidFill>
                <a:effectLst/>
                <a:latin typeface="Menlo" panose="020B0609030804020204" pitchFamily="49" charset="0"/>
              </a:rPr>
              <a:t> is recent onset (2 14 day courses of teplizumab 1 year apart), and TN10 is 14 day course of teplizumab to see if it would delay/prevent stage 3 T1D (clinical diagnosis) in those with high-risk (stage 2 T1D)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Menlo" panose="020B0609030804020204" pitchFamily="49" charset="0"/>
              </a:rPr>
              <a:t>T1DAL trial of alefacept (LFA3-Ig fusion, binds CD2, disrupts CD58-mediated </a:t>
            </a:r>
            <a:r>
              <a:rPr lang="en-US" b="0" dirty="0" err="1">
                <a:solidFill>
                  <a:srgbClr val="CCCCCC"/>
                </a:solidFill>
                <a:effectLst/>
                <a:latin typeface="Menlo" panose="020B0609030804020204" pitchFamily="49" charset="0"/>
              </a:rPr>
              <a:t>costimulation</a:t>
            </a:r>
            <a:r>
              <a:rPr lang="en-US" b="0" dirty="0">
                <a:solidFill>
                  <a:srgbClr val="CCCCCC"/>
                </a:solidFill>
                <a:effectLst/>
                <a:latin typeface="Menlo" panose="020B0609030804020204" pitchFamily="49" charset="0"/>
              </a:rPr>
              <a:t> of T cells, selectively depletes memory/effector T cells) in recent-onset T1D patients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p:txBody>
      </p:sp>
      <p:sp>
        <p:nvSpPr>
          <p:cNvPr id="4" name="Slide Number Placeholder 3"/>
          <p:cNvSpPr>
            <a:spLocks noGrp="1"/>
          </p:cNvSpPr>
          <p:nvPr>
            <p:ph type="sldNum" sz="quarter" idx="5"/>
          </p:nvPr>
        </p:nvSpPr>
        <p:spPr/>
        <p:txBody>
          <a:bodyPr/>
          <a:lstStyle/>
          <a:p>
            <a:fld id="{061BAA8C-FDC6-D345-B4E0-3B02449209FB}" type="slidenum">
              <a:rPr lang="en-US" smtClean="0"/>
              <a:t>3</a:t>
            </a:fld>
            <a:endParaRPr lang="en-US"/>
          </a:p>
        </p:txBody>
      </p:sp>
    </p:spTree>
    <p:extLst>
      <p:ext uri="{BB962C8B-B14F-4D97-AF65-F5344CB8AC3E}">
        <p14:creationId xmlns:p14="http://schemas.microsoft.com/office/powerpoint/2010/main" val="314909906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5C166-0F50-E043-8950-9F266C4565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497E09-6D11-D0BA-D2D1-5B08FB99773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36C4A5-58A4-D062-54A6-1D67A978E99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p:txBody>
      </p:sp>
      <p:sp>
        <p:nvSpPr>
          <p:cNvPr id="4" name="Slide Number Placeholder 3">
            <a:extLst>
              <a:ext uri="{FF2B5EF4-FFF2-40B4-BE49-F238E27FC236}">
                <a16:creationId xmlns:a16="http://schemas.microsoft.com/office/drawing/2014/main" id="{9F3FD3E1-ECA8-7789-76B9-A150DB6276EE}"/>
              </a:ext>
            </a:extLst>
          </p:cNvPr>
          <p:cNvSpPr>
            <a:spLocks noGrp="1"/>
          </p:cNvSpPr>
          <p:nvPr>
            <p:ph type="sldNum" sz="quarter" idx="5"/>
          </p:nvPr>
        </p:nvSpPr>
        <p:spPr/>
        <p:txBody>
          <a:bodyPr/>
          <a:lstStyle/>
          <a:p>
            <a:fld id="{061BAA8C-FDC6-D345-B4E0-3B02449209FB}" type="slidenum">
              <a:rPr lang="en-US" smtClean="0"/>
              <a:t>30</a:t>
            </a:fld>
            <a:endParaRPr lang="en-US"/>
          </a:p>
        </p:txBody>
      </p:sp>
    </p:spTree>
    <p:extLst>
      <p:ext uri="{BB962C8B-B14F-4D97-AF65-F5344CB8AC3E}">
        <p14:creationId xmlns:p14="http://schemas.microsoft.com/office/powerpoint/2010/main" val="156294911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5C166-0F50-E043-8950-9F266C4565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497E09-6D11-D0BA-D2D1-5B08FB99773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36C4A5-58A4-D062-54A6-1D67A978E99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dirty="0"/>
              <a:t> (AA_ </a:t>
            </a:r>
            <a:r>
              <a:rPr lang="en-US" dirty="0" err="1"/>
              <a:t>fcids</a:t>
            </a:r>
            <a:r>
              <a:rPr lang="en-US" dirty="0"/>
              <a:t> vs. 22_ flow cell IDs)</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dirty="0"/>
              <a:t> - so I merged alignment files by </a:t>
            </a:r>
            <a:r>
              <a:rPr lang="en-US" dirty="0" err="1"/>
              <a:t>libid</a:t>
            </a:r>
            <a:r>
              <a:rPr lang="en-US" dirty="0"/>
              <a:t> and then called peaks on those merged alignment files</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dirty="0"/>
          </a:p>
        </p:txBody>
      </p:sp>
      <p:sp>
        <p:nvSpPr>
          <p:cNvPr id="4" name="Slide Number Placeholder 3">
            <a:extLst>
              <a:ext uri="{FF2B5EF4-FFF2-40B4-BE49-F238E27FC236}">
                <a16:creationId xmlns:a16="http://schemas.microsoft.com/office/drawing/2014/main" id="{9F3FD3E1-ECA8-7789-76B9-A150DB6276EE}"/>
              </a:ext>
            </a:extLst>
          </p:cNvPr>
          <p:cNvSpPr>
            <a:spLocks noGrp="1"/>
          </p:cNvSpPr>
          <p:nvPr>
            <p:ph type="sldNum" sz="quarter" idx="5"/>
          </p:nvPr>
        </p:nvSpPr>
        <p:spPr/>
        <p:txBody>
          <a:bodyPr/>
          <a:lstStyle/>
          <a:p>
            <a:fld id="{061BAA8C-FDC6-D345-B4E0-3B02449209FB}" type="slidenum">
              <a:rPr lang="en-US" smtClean="0"/>
              <a:t>31</a:t>
            </a:fld>
            <a:endParaRPr lang="en-US"/>
          </a:p>
        </p:txBody>
      </p:sp>
    </p:spTree>
    <p:extLst>
      <p:ext uri="{BB962C8B-B14F-4D97-AF65-F5344CB8AC3E}">
        <p14:creationId xmlns:p14="http://schemas.microsoft.com/office/powerpoint/2010/main" val="144444582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2CC8FC-D6FA-1A8F-FF4A-E37239723CB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F8EE829-E5CF-CB22-F93B-AB043A66A2D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7EEF9D3-881C-A184-A4BD-EE968ED485DA}"/>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solidFill>
                  <a:srgbClr val="569CD6"/>
                </a:solidFill>
                <a:effectLst/>
                <a:latin typeface="Menlo" panose="020B0609030804020204" pitchFamily="49" charset="0"/>
              </a:rPr>
              <a:t>teplizumab: 1st FDA approved drug to delay T1D (up to ~2 </a:t>
            </a:r>
            <a:r>
              <a:rPr lang="en-US" b="0" dirty="0" err="1">
                <a:solidFill>
                  <a:srgbClr val="569CD6"/>
                </a:solidFill>
                <a:effectLst/>
                <a:latin typeface="Menlo" panose="020B0609030804020204" pitchFamily="49" charset="0"/>
              </a:rPr>
              <a:t>yr</a:t>
            </a:r>
            <a:r>
              <a:rPr lang="en-US" b="0" dirty="0">
                <a:solidFill>
                  <a:srgbClr val="569CD6"/>
                </a:solidFill>
                <a:effectLst/>
                <a:latin typeface="Menlo" panose="020B0609030804020204" pitchFamily="49" charset="0"/>
              </a:rPr>
              <a:t> delay), humanized anti-CD3 monoclonal Ab to delay onset of stage 3 T1D in people with stage 2 T1D. mechanism: weak agonist of TCR-CD3 to induce anergy/apoptosis of T cells (i.e. autoreactive </a:t>
            </a:r>
            <a:r>
              <a:rPr lang="en-US" b="0" dirty="0" err="1">
                <a:solidFill>
                  <a:srgbClr val="569CD6"/>
                </a:solidFill>
                <a:effectLst/>
                <a:latin typeface="Menlo" panose="020B0609030804020204" pitchFamily="49" charset="0"/>
              </a:rPr>
              <a:t>Teffs</a:t>
            </a:r>
            <a:r>
              <a:rPr lang="en-US" b="0" dirty="0">
                <a:solidFill>
                  <a:srgbClr val="569CD6"/>
                </a:solidFill>
                <a:effectLst/>
                <a:latin typeface="Menlo" panose="020B0609030804020204" pitchFamily="49" charset="0"/>
              </a:rPr>
              <a:t> I presume), temporarily induces shift of T cells from periphery to elsewhere (lymph node or bone marrow perhaps) and then when T cells return to periphery in ~1 month it's less effector memory/TEMRA that return so it looks like increased Tex % of total CD8s</a:t>
            </a:r>
            <a:endParaRPr lang="en-US" b="0" dirty="0">
              <a:solidFill>
                <a:srgbClr val="CCCCCC"/>
              </a:solidFill>
              <a:effectLst/>
              <a:latin typeface="Menlo" panose="020B0609030804020204" pitchFamily="49" charset="0"/>
            </a:endParaRPr>
          </a:p>
        </p:txBody>
      </p:sp>
      <p:sp>
        <p:nvSpPr>
          <p:cNvPr id="4" name="Slide Number Placeholder 3">
            <a:extLst>
              <a:ext uri="{FF2B5EF4-FFF2-40B4-BE49-F238E27FC236}">
                <a16:creationId xmlns:a16="http://schemas.microsoft.com/office/drawing/2014/main" id="{F19A2437-343C-6789-44FF-3E78A8CC6F33}"/>
              </a:ext>
            </a:extLst>
          </p:cNvPr>
          <p:cNvSpPr>
            <a:spLocks noGrp="1"/>
          </p:cNvSpPr>
          <p:nvPr>
            <p:ph type="sldNum" sz="quarter" idx="5"/>
          </p:nvPr>
        </p:nvSpPr>
        <p:spPr/>
        <p:txBody>
          <a:bodyPr/>
          <a:lstStyle/>
          <a:p>
            <a:fld id="{061BAA8C-FDC6-D345-B4E0-3B02449209FB}" type="slidenum">
              <a:rPr lang="en-US" smtClean="0"/>
              <a:t>32</a:t>
            </a:fld>
            <a:endParaRPr lang="en-US"/>
          </a:p>
        </p:txBody>
      </p:sp>
    </p:spTree>
    <p:extLst>
      <p:ext uri="{BB962C8B-B14F-4D97-AF65-F5344CB8AC3E}">
        <p14:creationId xmlns:p14="http://schemas.microsoft.com/office/powerpoint/2010/main" val="48277715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Menlo" panose="020B0609030804020204" pitchFamily="49" charset="0"/>
              </a:rPr>
              <a:t>Plot/analysis made with new covariate regressing out code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Adjusted for donor and responder status effects when comparing cell sorts (no big changes) and donor and sort effects when comparing R vs. NR</a:t>
            </a:r>
          </a:p>
        </p:txBody>
      </p:sp>
      <p:sp>
        <p:nvSpPr>
          <p:cNvPr id="4" name="Slide Number Placeholder 3"/>
          <p:cNvSpPr>
            <a:spLocks noGrp="1"/>
          </p:cNvSpPr>
          <p:nvPr>
            <p:ph type="sldNum" sz="quarter" idx="5"/>
          </p:nvPr>
        </p:nvSpPr>
        <p:spPr/>
        <p:txBody>
          <a:bodyPr/>
          <a:lstStyle/>
          <a:p>
            <a:fld id="{061BAA8C-FDC6-D345-B4E0-3B02449209FB}" type="slidenum">
              <a:rPr lang="en-US" smtClean="0"/>
              <a:t>33</a:t>
            </a:fld>
            <a:endParaRPr lang="en-US"/>
          </a:p>
        </p:txBody>
      </p:sp>
    </p:spTree>
    <p:extLst>
      <p:ext uri="{BB962C8B-B14F-4D97-AF65-F5344CB8AC3E}">
        <p14:creationId xmlns:p14="http://schemas.microsoft.com/office/powerpoint/2010/main" val="302947700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8F9A99-29AA-AE5D-5970-9E1BA8515CE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336AF70-2457-86F4-4CDE-D5E45734973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7F5E61A-533D-5745-E394-25DFC9EA4A7A}"/>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a:effectLst/>
              </a:rPr>
              <a:t>Exhaustion up in DP (as expected)</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1" dirty="0">
              <a:solidFill>
                <a:srgbClr val="0000FF"/>
              </a:solidFill>
              <a:effectLst/>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solidFill>
                  <a:srgbClr val="0000FF"/>
                </a:solidFill>
                <a:effectLst/>
              </a:rPr>
              <a:t>PD1 vs. DN/NAND is marginally significant here for exhaustion I believe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1" dirty="0">
              <a:solidFill>
                <a:srgbClr val="0000FF"/>
              </a:solidFill>
              <a:effectLst/>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srgbClr val="0000FF"/>
                </a:solidFill>
                <a:effectLst/>
              </a:rPr>
              <a:t> </a:t>
            </a:r>
            <a:r>
              <a:rPr lang="en-US" dirty="0" err="1">
                <a:solidFill>
                  <a:srgbClr val="0000FF"/>
                </a:solidFill>
                <a:effectLst/>
              </a:rPr>
              <a:t>ir_genes</a:t>
            </a:r>
            <a:r>
              <a:rPr lang="en-US" dirty="0">
                <a:solidFill>
                  <a:srgbClr val="0000FF"/>
                </a:solidFill>
                <a:effectLst/>
              </a:rPr>
              <a:t> </a:t>
            </a:r>
            <a:r>
              <a:rPr lang="en-US" dirty="0">
                <a:effectLst/>
              </a:rPr>
              <a:t>[1] "PDCD1" "HAVCR2" "PD1" "CTLA4" "LAG3" "TIM3" "TIGIT" "2B4" "CD160" "BTLA" "CD233" "CD244" [13] "FCGR2B" "PILRA" "FDF03" "CD72" "CD5" "PECAM1" "CD31" "CD22" "CEACAM1" "CD66A" "CD33" "Siglec3" [25] "LAIR1" "KLRC1" "NKG2A" "KIR2DL1" "HAVCR1" "KIR2DL5”</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solidFill>
                <a:srgbClr val="0000FF"/>
              </a:solidFill>
              <a:effectLst/>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err="1">
                <a:solidFill>
                  <a:srgbClr val="0000FF"/>
                </a:solidFill>
                <a:effectLst/>
              </a:rPr>
              <a:t>exhaustion_genes</a:t>
            </a:r>
            <a:r>
              <a:rPr lang="en-US" b="0" dirty="0">
                <a:solidFill>
                  <a:srgbClr val="0000FF"/>
                </a:solidFill>
                <a:effectLst/>
              </a:rPr>
              <a:t> &lt;- c("CD244", "SLAMF6", "TBX21", "PDCD1", "HAVCR2", "KLRG1", "TOX", "TCF1", "TCF7", "PD1", "CTLA4", "LAG3", "TIM3", "TIGIT", "KIR3DL2", "KIR2DL3", "NKG2A", "EOMES", "HAVCR1", "CD160", "BATF", "ICOS", "NR4A2”, “HEXB”)</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solidFill>
                  <a:srgbClr val="0000FF"/>
                </a:solidFill>
                <a:effectLst/>
              </a:rPr>
              <a:t>HEXB added because of this paper: https://</a:t>
            </a:r>
            <a:r>
              <a:rPr lang="en-US" b="0" dirty="0" err="1">
                <a:solidFill>
                  <a:srgbClr val="0000FF"/>
                </a:solidFill>
                <a:effectLst/>
              </a:rPr>
              <a:t>www.ncbi.nlm.nih.gov</a:t>
            </a:r>
            <a:r>
              <a:rPr lang="en-US" b="0" dirty="0">
                <a:solidFill>
                  <a:srgbClr val="0000FF"/>
                </a:solidFill>
                <a:effectLst/>
              </a:rPr>
              <a:t>/</a:t>
            </a:r>
            <a:r>
              <a:rPr lang="en-US" b="0" dirty="0" err="1">
                <a:solidFill>
                  <a:srgbClr val="0000FF"/>
                </a:solidFill>
                <a:effectLst/>
              </a:rPr>
              <a:t>pmc</a:t>
            </a:r>
            <a:r>
              <a:rPr lang="en-US" b="0" dirty="0">
                <a:solidFill>
                  <a:srgbClr val="0000FF"/>
                </a:solidFill>
                <a:effectLst/>
              </a:rPr>
              <a:t>/articles/PMC11315911/</a:t>
            </a:r>
          </a:p>
        </p:txBody>
      </p:sp>
      <p:sp>
        <p:nvSpPr>
          <p:cNvPr id="4" name="Slide Number Placeholder 3">
            <a:extLst>
              <a:ext uri="{FF2B5EF4-FFF2-40B4-BE49-F238E27FC236}">
                <a16:creationId xmlns:a16="http://schemas.microsoft.com/office/drawing/2014/main" id="{6C65DF52-CE1B-D5F0-F67E-2BC89B713BAE}"/>
              </a:ext>
            </a:extLst>
          </p:cNvPr>
          <p:cNvSpPr>
            <a:spLocks noGrp="1"/>
          </p:cNvSpPr>
          <p:nvPr>
            <p:ph type="sldNum" sz="quarter" idx="5"/>
          </p:nvPr>
        </p:nvSpPr>
        <p:spPr/>
        <p:txBody>
          <a:bodyPr/>
          <a:lstStyle/>
          <a:p>
            <a:fld id="{061BAA8C-FDC6-D345-B4E0-3B02449209FB}" type="slidenum">
              <a:rPr lang="en-US" smtClean="0"/>
              <a:t>34</a:t>
            </a:fld>
            <a:endParaRPr lang="en-US"/>
          </a:p>
        </p:txBody>
      </p:sp>
    </p:spTree>
    <p:extLst>
      <p:ext uri="{BB962C8B-B14F-4D97-AF65-F5344CB8AC3E}">
        <p14:creationId xmlns:p14="http://schemas.microsoft.com/office/powerpoint/2010/main" val="273655825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04B02F-E294-5C27-E64C-B96EB0069E2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080668C-572E-CD15-30CD-A1EA6F412F9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EF050F8-77FD-8B53-7335-8697D164286F}"/>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effectLst/>
              </a:rPr>
              <a:t>Runx2 regulon shows no accessibility differences, so not as interesting, but Runx2 does apparently counteract exhaustion…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0" dirty="0">
              <a:effectLst/>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effectLst/>
              </a:rPr>
              <a:t>TNFR1/TNFRSF1A, </a:t>
            </a:r>
            <a:r>
              <a:rPr lang="en-US" b="0" dirty="0" err="1">
                <a:effectLst/>
              </a:rPr>
              <a:t>Fas</a:t>
            </a:r>
            <a:r>
              <a:rPr lang="en-US" b="0" dirty="0">
                <a:effectLst/>
              </a:rPr>
              <a:t>/CD95/TNFRSF6, DR3/TNFRSF25, TRAIL receptor 1/TNFRSF10A, TRAIL receptor 2/TNFRSF10B, DR6/TNFRSF1 and EDAR</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0" dirty="0">
              <a:effectLst/>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effectLst/>
              </a:rPr>
              <a:t>Perhaps consistent with more naïve to more terminal, but not sure if it says anything more… (</a:t>
            </a:r>
            <a:r>
              <a:rPr lang="en-US" b="0" dirty="0" err="1">
                <a:effectLst/>
              </a:rPr>
              <a:t>Fas</a:t>
            </a:r>
            <a:r>
              <a:rPr lang="en-US" b="0" dirty="0">
                <a:effectLst/>
              </a:rPr>
              <a:t>/CD95 not in peaks I don’t think)</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0" dirty="0">
              <a:effectLst/>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effectLst/>
              </a:rPr>
              <a:t>Don’t see this looking at all TNF receptors… so thinking this is perhaps spurious</a:t>
            </a:r>
          </a:p>
        </p:txBody>
      </p:sp>
      <p:sp>
        <p:nvSpPr>
          <p:cNvPr id="4" name="Slide Number Placeholder 3">
            <a:extLst>
              <a:ext uri="{FF2B5EF4-FFF2-40B4-BE49-F238E27FC236}">
                <a16:creationId xmlns:a16="http://schemas.microsoft.com/office/drawing/2014/main" id="{6B77062F-5AF2-D4D9-3271-CEBEC9C6AB85}"/>
              </a:ext>
            </a:extLst>
          </p:cNvPr>
          <p:cNvSpPr>
            <a:spLocks noGrp="1"/>
          </p:cNvSpPr>
          <p:nvPr>
            <p:ph type="sldNum" sz="quarter" idx="5"/>
          </p:nvPr>
        </p:nvSpPr>
        <p:spPr/>
        <p:txBody>
          <a:bodyPr/>
          <a:lstStyle/>
          <a:p>
            <a:fld id="{061BAA8C-FDC6-D345-B4E0-3B02449209FB}" type="slidenum">
              <a:rPr lang="en-US" smtClean="0"/>
              <a:t>35</a:t>
            </a:fld>
            <a:endParaRPr lang="en-US"/>
          </a:p>
        </p:txBody>
      </p:sp>
    </p:spTree>
    <p:extLst>
      <p:ext uri="{BB962C8B-B14F-4D97-AF65-F5344CB8AC3E}">
        <p14:creationId xmlns:p14="http://schemas.microsoft.com/office/powerpoint/2010/main" val="348309615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5664A1-23A0-1BD7-A334-BC2ED5AD142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E4E1F5A-D6D7-0B7F-674B-E055B405B60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C5F8DA2-9099-E823-940E-AABD6616CDD4}"/>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b="1" dirty="0"/>
              <a:t>JAK/STAT enriched (</a:t>
            </a:r>
            <a:r>
              <a:rPr lang="en-US" b="1" dirty="0" err="1"/>
              <a:t>stringdb</a:t>
            </a:r>
            <a:r>
              <a:rPr lang="en-US" b="1" dirty="0"/>
              <a:t>) in peaks’ genes/promoters up in both CD127</a:t>
            </a:r>
            <a:r>
              <a:rPr lang="en-US" b="1" baseline="30000" dirty="0"/>
              <a:t>+</a:t>
            </a:r>
            <a:r>
              <a:rPr lang="en-US" b="1" dirty="0"/>
              <a:t> sorts vs. DN</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dirty="0"/>
              <a:t>JAK/STAT may negatively associate with Tex (JAK inhibitor induces Tex)</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dirty="0"/>
          </a:p>
        </p:txBody>
      </p:sp>
      <p:sp>
        <p:nvSpPr>
          <p:cNvPr id="4" name="Slide Number Placeholder 3">
            <a:extLst>
              <a:ext uri="{FF2B5EF4-FFF2-40B4-BE49-F238E27FC236}">
                <a16:creationId xmlns:a16="http://schemas.microsoft.com/office/drawing/2014/main" id="{220F5D95-8313-E01D-E0AF-52685CAFCCE4}"/>
              </a:ext>
            </a:extLst>
          </p:cNvPr>
          <p:cNvSpPr>
            <a:spLocks noGrp="1"/>
          </p:cNvSpPr>
          <p:nvPr>
            <p:ph type="sldNum" sz="quarter" idx="5"/>
          </p:nvPr>
        </p:nvSpPr>
        <p:spPr/>
        <p:txBody>
          <a:bodyPr/>
          <a:lstStyle/>
          <a:p>
            <a:fld id="{061BAA8C-FDC6-D345-B4E0-3B02449209FB}" type="slidenum">
              <a:rPr lang="en-US" smtClean="0"/>
              <a:t>36</a:t>
            </a:fld>
            <a:endParaRPr lang="en-US"/>
          </a:p>
        </p:txBody>
      </p:sp>
    </p:spTree>
    <p:extLst>
      <p:ext uri="{BB962C8B-B14F-4D97-AF65-F5344CB8AC3E}">
        <p14:creationId xmlns:p14="http://schemas.microsoft.com/office/powerpoint/2010/main" val="273632842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D260E1-5A72-6E3D-818C-C4BC8D32CF4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3CAE62-5E58-D5BD-C860-CA498CD8558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CC6DF57-F3E8-4982-CF14-E33D05DA574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dirty="0"/>
          </a:p>
        </p:txBody>
      </p:sp>
      <p:sp>
        <p:nvSpPr>
          <p:cNvPr id="4" name="Slide Number Placeholder 3">
            <a:extLst>
              <a:ext uri="{FF2B5EF4-FFF2-40B4-BE49-F238E27FC236}">
                <a16:creationId xmlns:a16="http://schemas.microsoft.com/office/drawing/2014/main" id="{D01D3364-482A-0E53-84C4-088C0C45DAFD}"/>
              </a:ext>
            </a:extLst>
          </p:cNvPr>
          <p:cNvSpPr>
            <a:spLocks noGrp="1"/>
          </p:cNvSpPr>
          <p:nvPr>
            <p:ph type="sldNum" sz="quarter" idx="5"/>
          </p:nvPr>
        </p:nvSpPr>
        <p:spPr/>
        <p:txBody>
          <a:bodyPr/>
          <a:lstStyle/>
          <a:p>
            <a:fld id="{061BAA8C-FDC6-D345-B4E0-3B02449209FB}" type="slidenum">
              <a:rPr lang="en-US" smtClean="0"/>
              <a:t>37</a:t>
            </a:fld>
            <a:endParaRPr lang="en-US"/>
          </a:p>
        </p:txBody>
      </p:sp>
    </p:spTree>
    <p:extLst>
      <p:ext uri="{BB962C8B-B14F-4D97-AF65-F5344CB8AC3E}">
        <p14:creationId xmlns:p14="http://schemas.microsoft.com/office/powerpoint/2010/main" val="319268047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748B10-3007-1F90-E135-CC6AA4B537F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2DFE338-229A-4417-A899-C0FCCF41D00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0360932-B149-7CB7-1E58-84DACD529B9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b="1" dirty="0"/>
              <a:t>JAK/STAT enriched (</a:t>
            </a:r>
            <a:r>
              <a:rPr lang="en-US" b="1" dirty="0" err="1"/>
              <a:t>stringdb</a:t>
            </a:r>
            <a:r>
              <a:rPr lang="en-US" b="1" dirty="0"/>
              <a:t>) in peaks’ genes/promoters up in both CD127</a:t>
            </a:r>
            <a:r>
              <a:rPr lang="en-US" b="1" baseline="30000" dirty="0"/>
              <a:t>+</a:t>
            </a:r>
            <a:r>
              <a:rPr lang="en-US" b="1" dirty="0"/>
              <a:t> sorts vs. DN</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dirty="0"/>
              <a:t>JAK/STAT may negatively associate with Tex (JAK inhibitor induces Tex)</a:t>
            </a:r>
          </a:p>
        </p:txBody>
      </p:sp>
      <p:sp>
        <p:nvSpPr>
          <p:cNvPr id="4" name="Slide Number Placeholder 3">
            <a:extLst>
              <a:ext uri="{FF2B5EF4-FFF2-40B4-BE49-F238E27FC236}">
                <a16:creationId xmlns:a16="http://schemas.microsoft.com/office/drawing/2014/main" id="{E16CF2FD-E215-E723-687E-C71FCDEF4A2C}"/>
              </a:ext>
            </a:extLst>
          </p:cNvPr>
          <p:cNvSpPr>
            <a:spLocks noGrp="1"/>
          </p:cNvSpPr>
          <p:nvPr>
            <p:ph type="sldNum" sz="quarter" idx="5"/>
          </p:nvPr>
        </p:nvSpPr>
        <p:spPr/>
        <p:txBody>
          <a:bodyPr/>
          <a:lstStyle/>
          <a:p>
            <a:fld id="{061BAA8C-FDC6-D345-B4E0-3B02449209FB}" type="slidenum">
              <a:rPr lang="en-US" smtClean="0"/>
              <a:t>38</a:t>
            </a:fld>
            <a:endParaRPr lang="en-US"/>
          </a:p>
        </p:txBody>
      </p:sp>
    </p:spTree>
    <p:extLst>
      <p:ext uri="{BB962C8B-B14F-4D97-AF65-F5344CB8AC3E}">
        <p14:creationId xmlns:p14="http://schemas.microsoft.com/office/powerpoint/2010/main" val="88183701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036873-0C5C-A96F-AEA2-5FF90AB2592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DD50916-B7C1-BCFC-2624-B1CADC2750D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8D0A64A-4F4E-CBC8-37EA-179107390F9C}"/>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err="1">
                <a:solidFill>
                  <a:srgbClr val="0000FF"/>
                </a:solidFill>
                <a:effectLst/>
              </a:rPr>
              <a:t>cytotoxicity_genes</a:t>
            </a:r>
            <a:r>
              <a:rPr lang="en-US" dirty="0">
                <a:solidFill>
                  <a:srgbClr val="0000FF"/>
                </a:solidFill>
                <a:effectLst/>
              </a:rPr>
              <a:t> </a:t>
            </a:r>
            <a:r>
              <a:rPr lang="en-US" dirty="0">
                <a:effectLst/>
              </a:rPr>
              <a:t>[1] "GZMA" "GZMB" "GZMH" "GZMM" "GZMK" "PRF1" "NCR1" "KLRF1" "NKG7" "IFNG</a:t>
            </a:r>
            <a:endParaRPr lang="en-US" dirty="0">
              <a:solidFill>
                <a:srgbClr val="0000FF"/>
              </a:solidFill>
              <a:effectLst/>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solidFill>
                <a:srgbClr val="0000FF"/>
              </a:solidFill>
              <a:effectLst/>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err="1">
                <a:solidFill>
                  <a:srgbClr val="0000FF"/>
                </a:solidFill>
                <a:effectLst/>
              </a:rPr>
              <a:t>terminal_genes</a:t>
            </a:r>
            <a:r>
              <a:rPr lang="en-US" dirty="0">
                <a:solidFill>
                  <a:srgbClr val="0000FF"/>
                </a:solidFill>
                <a:effectLst/>
              </a:rPr>
              <a:t> </a:t>
            </a:r>
            <a:r>
              <a:rPr lang="en-US" dirty="0">
                <a:effectLst/>
              </a:rPr>
              <a:t>[1] "CD38" "ID2" "PRF1" "IFNG" "PRDM1" "CX3CR1" "CD101" "TOX" "CD39" "HAVCR2" "CD244" "GZMB" "RUNX1" [14] "TIGIT" "PDCD1" "LAG3" "CD244" "ITGAE" "CTLA4" "EOMES" "TBX21" "ZEB2" "KLRG1" "CD69”</a:t>
            </a:r>
          </a:p>
          <a:p>
            <a:pPr marL="971550" lvl="1" indent="-514350">
              <a:buFont typeface="+mj-lt"/>
              <a:buAutoNum type="alphaLcParenR"/>
            </a:pPr>
            <a:endParaRPr lang="en-US" sz="1200" dirty="0">
              <a:effectLst/>
              <a:latin typeface="AdvPSA183"/>
            </a:endParaRPr>
          </a:p>
        </p:txBody>
      </p:sp>
      <p:sp>
        <p:nvSpPr>
          <p:cNvPr id="4" name="Slide Number Placeholder 3">
            <a:extLst>
              <a:ext uri="{FF2B5EF4-FFF2-40B4-BE49-F238E27FC236}">
                <a16:creationId xmlns:a16="http://schemas.microsoft.com/office/drawing/2014/main" id="{E2761F80-0333-7362-1DCB-3A3C28513B05}"/>
              </a:ext>
            </a:extLst>
          </p:cNvPr>
          <p:cNvSpPr>
            <a:spLocks noGrp="1"/>
          </p:cNvSpPr>
          <p:nvPr>
            <p:ph type="sldNum" sz="quarter" idx="5"/>
          </p:nvPr>
        </p:nvSpPr>
        <p:spPr/>
        <p:txBody>
          <a:bodyPr/>
          <a:lstStyle/>
          <a:p>
            <a:fld id="{061BAA8C-FDC6-D345-B4E0-3B02449209FB}" type="slidenum">
              <a:rPr lang="en-US" smtClean="0"/>
              <a:t>39</a:t>
            </a:fld>
            <a:endParaRPr lang="en-US"/>
          </a:p>
        </p:txBody>
      </p:sp>
    </p:spTree>
    <p:extLst>
      <p:ext uri="{BB962C8B-B14F-4D97-AF65-F5344CB8AC3E}">
        <p14:creationId xmlns:p14="http://schemas.microsoft.com/office/powerpoint/2010/main" val="2206448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spcAft>
                <a:spcPts val="600"/>
              </a:spcAft>
              <a:buFont typeface="Arial" panose="020B0604020202020204" pitchFamily="34" charset="0"/>
              <a:buChar char="•"/>
            </a:pPr>
            <a:endParaRPr lang="en-US" sz="2800" dirty="0">
              <a:cs typeface="Arial" panose="020B0604020202020204" pitchFamily="34" charset="0"/>
            </a:endParaRPr>
          </a:p>
          <a:p>
            <a:pPr marL="285750" indent="-285750">
              <a:spcAft>
                <a:spcPts val="600"/>
              </a:spcAft>
              <a:buFont typeface="Arial" panose="020B0604020202020204" pitchFamily="34" charset="0"/>
              <a:buChar char="•"/>
            </a:pPr>
            <a:r>
              <a:rPr lang="en-US" sz="2800" dirty="0">
                <a:cs typeface="Arial" panose="020B0604020202020204" pitchFamily="34" charset="0"/>
              </a:rPr>
              <a:t>T</a:t>
            </a:r>
            <a:r>
              <a:rPr lang="en-US" sz="2800" baseline="-25000" dirty="0">
                <a:cs typeface="Arial" panose="020B0604020202020204" pitchFamily="34" charset="0"/>
              </a:rPr>
              <a:t>ex</a:t>
            </a:r>
          </a:p>
          <a:p>
            <a:pPr marL="742950" lvl="1" indent="-285750">
              <a:spcAft>
                <a:spcPts val="600"/>
              </a:spcAft>
              <a:buFont typeface="Arial" panose="020B0604020202020204" pitchFamily="34" charset="0"/>
              <a:buChar char="•"/>
            </a:pPr>
            <a:r>
              <a:rPr lang="en-US" sz="2800" dirty="0">
                <a:cs typeface="Arial" panose="020B0604020202020204" pitchFamily="34" charset="0"/>
              </a:rPr>
              <a:t>specific TFs (EOMES, TOX)</a:t>
            </a:r>
          </a:p>
          <a:p>
            <a:pPr marL="742950" lvl="1" indent="-285750">
              <a:spcAft>
                <a:spcPts val="600"/>
              </a:spcAft>
              <a:buFont typeface="Arial" panose="020B0604020202020204" pitchFamily="34" charset="0"/>
              <a:buChar char="•"/>
            </a:pPr>
            <a:r>
              <a:rPr lang="en-US" sz="2800" dirty="0">
                <a:cs typeface="Arial" panose="020B0604020202020204" pitchFamily="34" charset="0"/>
              </a:rPr>
              <a:t>epigenetic changes</a:t>
            </a:r>
            <a:endParaRPr lang="en-US" b="0" i="0" u="none" strike="noStrike" dirty="0">
              <a:solidFill>
                <a:srgbClr val="212121"/>
              </a:solidFill>
              <a:effectLst/>
              <a:latin typeface="Cambria" panose="02040503050406030204" pitchFamily="18" charset="0"/>
            </a:endParaRPr>
          </a:p>
        </p:txBody>
      </p:sp>
      <p:sp>
        <p:nvSpPr>
          <p:cNvPr id="4" name="Slide Number Placeholder 3"/>
          <p:cNvSpPr>
            <a:spLocks noGrp="1"/>
          </p:cNvSpPr>
          <p:nvPr>
            <p:ph type="sldNum" sz="quarter" idx="5"/>
          </p:nvPr>
        </p:nvSpPr>
        <p:spPr/>
        <p:txBody>
          <a:bodyPr/>
          <a:lstStyle/>
          <a:p>
            <a:fld id="{061BAA8C-FDC6-D345-B4E0-3B02449209FB}" type="slidenum">
              <a:rPr lang="en-US" smtClean="0"/>
              <a:t>4</a:t>
            </a:fld>
            <a:endParaRPr lang="en-US"/>
          </a:p>
        </p:txBody>
      </p:sp>
    </p:spTree>
    <p:extLst>
      <p:ext uri="{BB962C8B-B14F-4D97-AF65-F5344CB8AC3E}">
        <p14:creationId xmlns:p14="http://schemas.microsoft.com/office/powerpoint/2010/main" val="185859644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5C166-0F50-E043-8950-9F266C4565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497E09-6D11-D0BA-D2D1-5B08FB99773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36C4A5-58A4-D062-54A6-1D67A978E992}"/>
              </a:ext>
            </a:extLst>
          </p:cNvPr>
          <p:cNvSpPr>
            <a:spLocks noGrp="1"/>
          </p:cNvSpPr>
          <p:nvPr>
            <p:ph type="body" idx="1"/>
          </p:nvPr>
        </p:nvSpPr>
        <p:spPr/>
        <p:txBody>
          <a:bodyPr/>
          <a:lstStyle/>
          <a:p>
            <a:r>
              <a:rPr lang="en-US" dirty="0"/>
              <a:t>Some of the terminal consistent evidence mean coverage plots are really just higher in DP CD57+ and similar in DP CD127+/PD-1+ (but this is consistent with DP CD57 being most terminal given the MT SNV counts), haven’t yet looked at this VP coloring in each DP CD127+ vs. PD-1/CD57 separately as I have done for the purine metabolism/TGFB gene sets</a:t>
            </a:r>
          </a:p>
          <a:p>
            <a:endParaRPr lang="en-US" dirty="0"/>
          </a:p>
          <a:p>
            <a:r>
              <a:rPr lang="en-US" dirty="0"/>
              <a:t>Likely that not all of these chosen genes are equally selective for progenitor vs. terminal… list could definitely use revision/immunologist perspective</a:t>
            </a:r>
          </a:p>
          <a:p>
            <a:endParaRPr lang="en-US" dirty="0"/>
          </a:p>
          <a:p>
            <a:r>
              <a:rPr lang="en-US" dirty="0"/>
              <a:t>NT5E = CD73, SELL = CD62L</a:t>
            </a:r>
          </a:p>
          <a:p>
            <a:r>
              <a:rPr lang="en-US" dirty="0" err="1"/>
              <a:t>Texeff</a:t>
            </a:r>
            <a:r>
              <a:rPr lang="en-US" dirty="0"/>
              <a:t>: TBX21/</a:t>
            </a:r>
            <a:r>
              <a:rPr lang="en-US" dirty="0" err="1"/>
              <a:t>Tbet</a:t>
            </a:r>
            <a:r>
              <a:rPr lang="en-US" dirty="0"/>
              <a:t>, Zeb2, KLRG1</a:t>
            </a:r>
          </a:p>
          <a:p>
            <a:r>
              <a:rPr lang="en-US" dirty="0"/>
              <a:t>ITGAE = CD103, TBX21 = TBET</a:t>
            </a:r>
          </a:p>
        </p:txBody>
      </p:sp>
      <p:sp>
        <p:nvSpPr>
          <p:cNvPr id="4" name="Slide Number Placeholder 3">
            <a:extLst>
              <a:ext uri="{FF2B5EF4-FFF2-40B4-BE49-F238E27FC236}">
                <a16:creationId xmlns:a16="http://schemas.microsoft.com/office/drawing/2014/main" id="{9F3FD3E1-ECA8-7789-76B9-A150DB6276EE}"/>
              </a:ext>
            </a:extLst>
          </p:cNvPr>
          <p:cNvSpPr>
            <a:spLocks noGrp="1"/>
          </p:cNvSpPr>
          <p:nvPr>
            <p:ph type="sldNum" sz="quarter" idx="5"/>
          </p:nvPr>
        </p:nvSpPr>
        <p:spPr/>
        <p:txBody>
          <a:bodyPr/>
          <a:lstStyle/>
          <a:p>
            <a:fld id="{061BAA8C-FDC6-D345-B4E0-3B02449209FB}" type="slidenum">
              <a:rPr lang="en-US" smtClean="0"/>
              <a:t>40</a:t>
            </a:fld>
            <a:endParaRPr lang="en-US"/>
          </a:p>
        </p:txBody>
      </p:sp>
    </p:spTree>
    <p:extLst>
      <p:ext uri="{BB962C8B-B14F-4D97-AF65-F5344CB8AC3E}">
        <p14:creationId xmlns:p14="http://schemas.microsoft.com/office/powerpoint/2010/main" val="65925356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D73E27-42C0-9EC7-ED26-414D63BEA20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9936C01-2771-CFDE-734E-05087ECD18B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2567EBE-3BC3-38AF-448E-FE8FD5BDD131}"/>
              </a:ext>
            </a:extLst>
          </p:cNvPr>
          <p:cNvSpPr>
            <a:spLocks noGrp="1"/>
          </p:cNvSpPr>
          <p:nvPr>
            <p:ph type="body" idx="1"/>
          </p:nvPr>
        </p:nvSpPr>
        <p:spPr/>
        <p:txBody>
          <a:bodyPr/>
          <a:lstStyle/>
          <a:p>
            <a:endParaRPr lang="en-US" sz="1200" dirty="0">
              <a:effectLst/>
              <a:latin typeface="AdvPSA183"/>
            </a:endParaRPr>
          </a:p>
        </p:txBody>
      </p:sp>
      <p:sp>
        <p:nvSpPr>
          <p:cNvPr id="4" name="Slide Number Placeholder 3">
            <a:extLst>
              <a:ext uri="{FF2B5EF4-FFF2-40B4-BE49-F238E27FC236}">
                <a16:creationId xmlns:a16="http://schemas.microsoft.com/office/drawing/2014/main" id="{79A9C512-9E0B-E97F-9979-0A258662507D}"/>
              </a:ext>
            </a:extLst>
          </p:cNvPr>
          <p:cNvSpPr>
            <a:spLocks noGrp="1"/>
          </p:cNvSpPr>
          <p:nvPr>
            <p:ph type="sldNum" sz="quarter" idx="5"/>
          </p:nvPr>
        </p:nvSpPr>
        <p:spPr/>
        <p:txBody>
          <a:bodyPr/>
          <a:lstStyle/>
          <a:p>
            <a:fld id="{061BAA8C-FDC6-D345-B4E0-3B02449209FB}" type="slidenum">
              <a:rPr lang="en-US" smtClean="0"/>
              <a:t>41</a:t>
            </a:fld>
            <a:endParaRPr lang="en-US"/>
          </a:p>
        </p:txBody>
      </p:sp>
    </p:spTree>
    <p:extLst>
      <p:ext uri="{BB962C8B-B14F-4D97-AF65-F5344CB8AC3E}">
        <p14:creationId xmlns:p14="http://schemas.microsoft.com/office/powerpoint/2010/main" val="150940524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5C166-0F50-E043-8950-9F266C4565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497E09-6D11-D0BA-D2D1-5B08FB99773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36C4A5-58A4-D062-54A6-1D67A978E99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200" dirty="0">
              <a:effectLst/>
              <a:latin typeface="AdvPSA183"/>
            </a:endParaRPr>
          </a:p>
        </p:txBody>
      </p:sp>
      <p:sp>
        <p:nvSpPr>
          <p:cNvPr id="4" name="Slide Number Placeholder 3">
            <a:extLst>
              <a:ext uri="{FF2B5EF4-FFF2-40B4-BE49-F238E27FC236}">
                <a16:creationId xmlns:a16="http://schemas.microsoft.com/office/drawing/2014/main" id="{9F3FD3E1-ECA8-7789-76B9-A150DB6276EE}"/>
              </a:ext>
            </a:extLst>
          </p:cNvPr>
          <p:cNvSpPr>
            <a:spLocks noGrp="1"/>
          </p:cNvSpPr>
          <p:nvPr>
            <p:ph type="sldNum" sz="quarter" idx="5"/>
          </p:nvPr>
        </p:nvSpPr>
        <p:spPr/>
        <p:txBody>
          <a:bodyPr/>
          <a:lstStyle/>
          <a:p>
            <a:fld id="{061BAA8C-FDC6-D345-B4E0-3B02449209FB}" type="slidenum">
              <a:rPr lang="en-US" smtClean="0"/>
              <a:t>42</a:t>
            </a:fld>
            <a:endParaRPr lang="en-US"/>
          </a:p>
        </p:txBody>
      </p:sp>
    </p:spTree>
    <p:extLst>
      <p:ext uri="{BB962C8B-B14F-4D97-AF65-F5344CB8AC3E}">
        <p14:creationId xmlns:p14="http://schemas.microsoft.com/office/powerpoint/2010/main" val="424460620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5C166-0F50-E043-8950-9F266C4565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497E09-6D11-D0BA-D2D1-5B08FB99773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36C4A5-58A4-D062-54A6-1D67A978E992}"/>
              </a:ext>
            </a:extLst>
          </p:cNvPr>
          <p:cNvSpPr>
            <a:spLocks noGrp="1"/>
          </p:cNvSpPr>
          <p:nvPr>
            <p:ph type="body" idx="1"/>
          </p:nvPr>
        </p:nvSpPr>
        <p:spPr/>
        <p:txBody>
          <a:bodyPr/>
          <a:lstStyle/>
          <a:p>
            <a:pPr marL="0" indent="0">
              <a:buFont typeface="+mj-lt"/>
              <a:buNone/>
            </a:pPr>
            <a:endParaRPr lang="en-US" sz="1200" dirty="0">
              <a:effectLst/>
              <a:latin typeface="AdvPSA183"/>
            </a:endParaRPr>
          </a:p>
        </p:txBody>
      </p:sp>
      <p:sp>
        <p:nvSpPr>
          <p:cNvPr id="4" name="Slide Number Placeholder 3">
            <a:extLst>
              <a:ext uri="{FF2B5EF4-FFF2-40B4-BE49-F238E27FC236}">
                <a16:creationId xmlns:a16="http://schemas.microsoft.com/office/drawing/2014/main" id="{9F3FD3E1-ECA8-7789-76B9-A150DB6276EE}"/>
              </a:ext>
            </a:extLst>
          </p:cNvPr>
          <p:cNvSpPr>
            <a:spLocks noGrp="1"/>
          </p:cNvSpPr>
          <p:nvPr>
            <p:ph type="sldNum" sz="quarter" idx="5"/>
          </p:nvPr>
        </p:nvSpPr>
        <p:spPr/>
        <p:txBody>
          <a:bodyPr/>
          <a:lstStyle/>
          <a:p>
            <a:fld id="{061BAA8C-FDC6-D345-B4E0-3B02449209FB}" type="slidenum">
              <a:rPr lang="en-US" smtClean="0"/>
              <a:t>43</a:t>
            </a:fld>
            <a:endParaRPr lang="en-US"/>
          </a:p>
        </p:txBody>
      </p:sp>
    </p:spTree>
    <p:extLst>
      <p:ext uri="{BB962C8B-B14F-4D97-AF65-F5344CB8AC3E}">
        <p14:creationId xmlns:p14="http://schemas.microsoft.com/office/powerpoint/2010/main" val="84889045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5C166-0F50-E043-8950-9F266C4565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497E09-6D11-D0BA-D2D1-5B08FB99773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36C4A5-58A4-D062-54A6-1D67A978E99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200" dirty="0">
                <a:effectLst/>
                <a:latin typeface="AdvPSA183"/>
              </a:rPr>
              <a:t>Also (less dramatically): PDE9A, MDS2</a:t>
            </a: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dirty="0"/>
              <a:t>PDE7A</a:t>
            </a:r>
            <a:r>
              <a:rPr lang="en-US" sz="1200" dirty="0">
                <a:effectLst/>
                <a:latin typeface="AdvPSA183"/>
              </a:rPr>
              <a:t> shows opposite trend (high in DP CD127-)</a:t>
            </a:r>
          </a:p>
        </p:txBody>
      </p:sp>
      <p:sp>
        <p:nvSpPr>
          <p:cNvPr id="4" name="Slide Number Placeholder 3">
            <a:extLst>
              <a:ext uri="{FF2B5EF4-FFF2-40B4-BE49-F238E27FC236}">
                <a16:creationId xmlns:a16="http://schemas.microsoft.com/office/drawing/2014/main" id="{9F3FD3E1-ECA8-7789-76B9-A150DB6276EE}"/>
              </a:ext>
            </a:extLst>
          </p:cNvPr>
          <p:cNvSpPr>
            <a:spLocks noGrp="1"/>
          </p:cNvSpPr>
          <p:nvPr>
            <p:ph type="sldNum" sz="quarter" idx="5"/>
          </p:nvPr>
        </p:nvSpPr>
        <p:spPr/>
        <p:txBody>
          <a:bodyPr/>
          <a:lstStyle/>
          <a:p>
            <a:fld id="{061BAA8C-FDC6-D345-B4E0-3B02449209FB}" type="slidenum">
              <a:rPr lang="en-US" smtClean="0"/>
              <a:t>44</a:t>
            </a:fld>
            <a:endParaRPr lang="en-US"/>
          </a:p>
        </p:txBody>
      </p:sp>
    </p:spTree>
    <p:extLst>
      <p:ext uri="{BB962C8B-B14F-4D97-AF65-F5344CB8AC3E}">
        <p14:creationId xmlns:p14="http://schemas.microsoft.com/office/powerpoint/2010/main" val="34405783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9ED37A-3FC9-50EC-86FF-903BC7920D8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368AAE1-E414-5331-A6FF-44C47ADD111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47CAAA8-A6BD-0581-E45F-4337BBBF3C7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200" dirty="0">
              <a:effectLst/>
              <a:latin typeface="AdvPSA183"/>
            </a:endParaRPr>
          </a:p>
        </p:txBody>
      </p:sp>
      <p:sp>
        <p:nvSpPr>
          <p:cNvPr id="4" name="Slide Number Placeholder 3">
            <a:extLst>
              <a:ext uri="{FF2B5EF4-FFF2-40B4-BE49-F238E27FC236}">
                <a16:creationId xmlns:a16="http://schemas.microsoft.com/office/drawing/2014/main" id="{08F0A52B-ED08-8ABC-DF02-F9AC10E85AFB}"/>
              </a:ext>
            </a:extLst>
          </p:cNvPr>
          <p:cNvSpPr>
            <a:spLocks noGrp="1"/>
          </p:cNvSpPr>
          <p:nvPr>
            <p:ph type="sldNum" sz="quarter" idx="5"/>
          </p:nvPr>
        </p:nvSpPr>
        <p:spPr/>
        <p:txBody>
          <a:bodyPr/>
          <a:lstStyle/>
          <a:p>
            <a:fld id="{061BAA8C-FDC6-D345-B4E0-3B02449209FB}" type="slidenum">
              <a:rPr lang="en-US" smtClean="0"/>
              <a:t>45</a:t>
            </a:fld>
            <a:endParaRPr lang="en-US"/>
          </a:p>
        </p:txBody>
      </p:sp>
    </p:spTree>
    <p:extLst>
      <p:ext uri="{BB962C8B-B14F-4D97-AF65-F5344CB8AC3E}">
        <p14:creationId xmlns:p14="http://schemas.microsoft.com/office/powerpoint/2010/main" val="383918011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5C166-0F50-E043-8950-9F266C4565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497E09-6D11-D0BA-D2D1-5B08FB99773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36C4A5-58A4-D062-54A6-1D67A978E99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b="0" dirty="0">
              <a:solidFill>
                <a:srgbClr val="CCCCCC"/>
              </a:solidFill>
              <a:effectLst/>
              <a:latin typeface="Menlo" panose="020B0609030804020204" pitchFamily="49" charset="0"/>
            </a:endParaRPr>
          </a:p>
        </p:txBody>
      </p:sp>
      <p:sp>
        <p:nvSpPr>
          <p:cNvPr id="4" name="Slide Number Placeholder 3">
            <a:extLst>
              <a:ext uri="{FF2B5EF4-FFF2-40B4-BE49-F238E27FC236}">
                <a16:creationId xmlns:a16="http://schemas.microsoft.com/office/drawing/2014/main" id="{9F3FD3E1-ECA8-7789-76B9-A150DB6276EE}"/>
              </a:ext>
            </a:extLst>
          </p:cNvPr>
          <p:cNvSpPr>
            <a:spLocks noGrp="1"/>
          </p:cNvSpPr>
          <p:nvPr>
            <p:ph type="sldNum" sz="quarter" idx="5"/>
          </p:nvPr>
        </p:nvSpPr>
        <p:spPr/>
        <p:txBody>
          <a:bodyPr/>
          <a:lstStyle/>
          <a:p>
            <a:fld id="{061BAA8C-FDC6-D345-B4E0-3B02449209FB}" type="slidenum">
              <a:rPr lang="en-US" smtClean="0"/>
              <a:t>46</a:t>
            </a:fld>
            <a:endParaRPr lang="en-US"/>
          </a:p>
        </p:txBody>
      </p:sp>
    </p:spTree>
    <p:extLst>
      <p:ext uri="{BB962C8B-B14F-4D97-AF65-F5344CB8AC3E}">
        <p14:creationId xmlns:p14="http://schemas.microsoft.com/office/powerpoint/2010/main" val="154164240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13803C-37FB-D79D-8DA5-F1BC6E6A6D4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41079B8-EFDE-B6CD-7B1E-C29840477F7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D6D5066-8E71-8314-155E-E4CC49DB719F}"/>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dirty="0"/>
              <a:t>PAX5 haploinsufficiency induces CD8 T cell dysfunction/exhaustion (high IR expression) (Liang et al. (2021) Cancer Treatment and Research Communications)</a:t>
            </a:r>
            <a:r>
              <a:rPr lang="en-US" b="0" dirty="0">
                <a:solidFill>
                  <a:srgbClr val="CCCCCC"/>
                </a:solidFill>
                <a:effectLst/>
                <a:latin typeface="Menlo" panose="020B0609030804020204" pitchFamily="49" charset="0"/>
              </a:rPr>
              <a:t>, low tier journal but consistent with DP CD127+ more exhausted than NAND CD127+</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b="0" dirty="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b="0" dirty="0">
                <a:solidFill>
                  <a:srgbClr val="CCCCCC"/>
                </a:solidFill>
                <a:effectLst/>
                <a:latin typeface="Menlo" panose="020B0609030804020204" pitchFamily="49" charset="0"/>
              </a:rPr>
              <a:t>Tbx2 enriched in intermediate Tex vs. progenitor/terminal Tex, doesn’t make much sense up in NAND… https://</a:t>
            </a:r>
            <a:r>
              <a:rPr lang="en-US" b="0" dirty="0" err="1">
                <a:solidFill>
                  <a:srgbClr val="CCCCCC"/>
                </a:solidFill>
                <a:effectLst/>
                <a:latin typeface="Menlo" panose="020B0609030804020204" pitchFamily="49" charset="0"/>
              </a:rPr>
              <a:t>www.ncbi.nlm.nih.gov</a:t>
            </a:r>
            <a:r>
              <a:rPr lang="en-US" b="0" dirty="0">
                <a:solidFill>
                  <a:srgbClr val="CCCCCC"/>
                </a:solidFill>
                <a:effectLst/>
                <a:latin typeface="Menlo" panose="020B0609030804020204" pitchFamily="49" charset="0"/>
              </a:rPr>
              <a:t>/</a:t>
            </a:r>
            <a:r>
              <a:rPr lang="en-US" b="0" dirty="0" err="1">
                <a:solidFill>
                  <a:srgbClr val="CCCCCC"/>
                </a:solidFill>
                <a:effectLst/>
                <a:latin typeface="Menlo" panose="020B0609030804020204" pitchFamily="49" charset="0"/>
              </a:rPr>
              <a:t>pmc</a:t>
            </a:r>
            <a:r>
              <a:rPr lang="en-US" b="0" dirty="0">
                <a:solidFill>
                  <a:srgbClr val="CCCCCC"/>
                </a:solidFill>
                <a:effectLst/>
                <a:latin typeface="Menlo" panose="020B0609030804020204" pitchFamily="49" charset="0"/>
              </a:rPr>
              <a:t>/articles/PMC8360766/</a:t>
            </a:r>
            <a:endParaRPr lang="en-US" dirty="0"/>
          </a:p>
        </p:txBody>
      </p:sp>
      <p:sp>
        <p:nvSpPr>
          <p:cNvPr id="4" name="Slide Number Placeholder 3">
            <a:extLst>
              <a:ext uri="{FF2B5EF4-FFF2-40B4-BE49-F238E27FC236}">
                <a16:creationId xmlns:a16="http://schemas.microsoft.com/office/drawing/2014/main" id="{94B495D2-444B-EFB9-1149-A6C5282BFBD5}"/>
              </a:ext>
            </a:extLst>
          </p:cNvPr>
          <p:cNvSpPr>
            <a:spLocks noGrp="1"/>
          </p:cNvSpPr>
          <p:nvPr>
            <p:ph type="sldNum" sz="quarter" idx="5"/>
          </p:nvPr>
        </p:nvSpPr>
        <p:spPr/>
        <p:txBody>
          <a:bodyPr/>
          <a:lstStyle/>
          <a:p>
            <a:fld id="{061BAA8C-FDC6-D345-B4E0-3B02449209FB}" type="slidenum">
              <a:rPr lang="en-US" smtClean="0"/>
              <a:t>47</a:t>
            </a:fld>
            <a:endParaRPr lang="en-US"/>
          </a:p>
        </p:txBody>
      </p:sp>
    </p:spTree>
    <p:extLst>
      <p:ext uri="{BB962C8B-B14F-4D97-AF65-F5344CB8AC3E}">
        <p14:creationId xmlns:p14="http://schemas.microsoft.com/office/powerpoint/2010/main" val="425591924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75D42E-DB35-6F3E-C1C9-DB49AFC28FF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35E7765-6ECA-F992-07B8-7402A7F3878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D606DCA-6B1C-390F-678F-69E1451D2FBA}"/>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b="0" dirty="0">
              <a:solidFill>
                <a:srgbClr val="CCCCCC"/>
              </a:solidFill>
              <a:effectLst/>
              <a:latin typeface="Menlo" panose="020B0609030804020204" pitchFamily="49" charset="0"/>
            </a:endParaRPr>
          </a:p>
        </p:txBody>
      </p:sp>
      <p:sp>
        <p:nvSpPr>
          <p:cNvPr id="4" name="Slide Number Placeholder 3">
            <a:extLst>
              <a:ext uri="{FF2B5EF4-FFF2-40B4-BE49-F238E27FC236}">
                <a16:creationId xmlns:a16="http://schemas.microsoft.com/office/drawing/2014/main" id="{C86C49D4-DC7D-7DA3-373E-0F640E14B774}"/>
              </a:ext>
            </a:extLst>
          </p:cNvPr>
          <p:cNvSpPr>
            <a:spLocks noGrp="1"/>
          </p:cNvSpPr>
          <p:nvPr>
            <p:ph type="sldNum" sz="quarter" idx="5"/>
          </p:nvPr>
        </p:nvSpPr>
        <p:spPr/>
        <p:txBody>
          <a:bodyPr/>
          <a:lstStyle/>
          <a:p>
            <a:fld id="{061BAA8C-FDC6-D345-B4E0-3B02449209FB}" type="slidenum">
              <a:rPr lang="en-US" smtClean="0"/>
              <a:t>48</a:t>
            </a:fld>
            <a:endParaRPr lang="en-US"/>
          </a:p>
        </p:txBody>
      </p:sp>
    </p:spTree>
    <p:extLst>
      <p:ext uri="{BB962C8B-B14F-4D97-AF65-F5344CB8AC3E}">
        <p14:creationId xmlns:p14="http://schemas.microsoft.com/office/powerpoint/2010/main" val="165418652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5C166-0F50-E043-8950-9F266C4565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497E09-6D11-D0BA-D2D1-5B08FB99773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36C4A5-58A4-D062-54A6-1D67A978E99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200" b="0" i="0" u="none" strike="noStrike" dirty="0">
                <a:solidFill>
                  <a:srgbClr val="212121"/>
                </a:solidFill>
                <a:effectLst/>
                <a:latin typeface="Aptos" panose="020B0004020202020204" pitchFamily="34" charset="0"/>
              </a:rPr>
              <a:t># mean across positions and libs is 13,697 reads covering a specific position per lib, so that's 50*13,697 = ~685k X depth or coverage</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200" b="0" i="0" u="none" strike="noStrike" dirty="0">
              <a:solidFill>
                <a:srgbClr val="212121"/>
              </a:solidFill>
              <a:effectLst/>
              <a:latin typeface="Aptos" panose="020B0004020202020204" pitchFamily="34" charset="0"/>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200" b="0" i="0" u="none" strike="noStrike" dirty="0">
                <a:solidFill>
                  <a:srgbClr val="212121"/>
                </a:solidFill>
                <a:effectLst/>
                <a:latin typeface="Aptos" panose="020B0004020202020204" pitchFamily="34" charset="0"/>
              </a:rPr>
              <a:t>Got the same # doing sum(</a:t>
            </a:r>
            <a:r>
              <a:rPr lang="en-US" sz="1200" b="0" i="0" u="none" strike="noStrike" dirty="0" err="1">
                <a:solidFill>
                  <a:srgbClr val="212121"/>
                </a:solidFill>
                <a:effectLst/>
                <a:latin typeface="Aptos" panose="020B0004020202020204" pitchFamily="34" charset="0"/>
              </a:rPr>
              <a:t>combined_coverage_data$coverage</a:t>
            </a:r>
            <a:r>
              <a:rPr lang="en-US" sz="1200" b="0" i="0" u="none" strike="noStrike" dirty="0">
                <a:solidFill>
                  <a:srgbClr val="212121"/>
                </a:solidFill>
                <a:effectLst/>
                <a:latin typeface="Aptos" panose="020B0004020202020204" pitchFamily="34" charset="0"/>
              </a:rPr>
              <a:t>) / 16569 (MT genome size)</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200" b="0" i="0" u="none" strike="noStrike" dirty="0">
              <a:solidFill>
                <a:srgbClr val="212121"/>
              </a:solidFill>
              <a:effectLst/>
              <a:latin typeface="Aptos" panose="020B0004020202020204" pitchFamily="34" charset="0"/>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200" b="0" i="0" u="none" strike="noStrike" dirty="0">
                <a:solidFill>
                  <a:srgbClr val="212121"/>
                </a:solidFill>
                <a:effectLst/>
                <a:latin typeface="Aptos" panose="020B0004020202020204" pitchFamily="34" charset="0"/>
              </a:rPr>
              <a:t>Got coverage values/position from </a:t>
            </a:r>
            <a:r>
              <a:rPr lang="en-US" sz="1200" b="0" i="0" u="none" strike="noStrike" dirty="0" err="1">
                <a:solidFill>
                  <a:srgbClr val="212121"/>
                </a:solidFill>
                <a:effectLst/>
                <a:latin typeface="Aptos" panose="020B0004020202020204" pitchFamily="34" charset="0"/>
              </a:rPr>
              <a:t>samtools</a:t>
            </a:r>
            <a:r>
              <a:rPr lang="en-US" sz="1200" b="0" i="0" u="none" strike="noStrike" dirty="0">
                <a:solidFill>
                  <a:srgbClr val="212121"/>
                </a:solidFill>
                <a:effectLst/>
                <a:latin typeface="Aptos" panose="020B0004020202020204" pitchFamily="34" charset="0"/>
              </a:rPr>
              <a:t> (</a:t>
            </a:r>
            <a:r>
              <a:rPr lang="en-US" dirty="0" err="1"/>
              <a:t>samtools</a:t>
            </a:r>
            <a:r>
              <a:rPr lang="en-US" dirty="0"/>
              <a:t> depth</a:t>
            </a:r>
            <a:r>
              <a:rPr lang="en-US" b="0" i="0" u="none" strike="noStrike" dirty="0">
                <a:solidFill>
                  <a:srgbClr val="000000"/>
                </a:solidFill>
                <a:effectLst/>
                <a:latin typeface="-webkit-standard"/>
              </a:rPr>
              <a:t> -r MT to specify MT genome)</a:t>
            </a:r>
            <a:endParaRPr lang="en-US" sz="1200" b="0" i="0" u="none" strike="noStrike" dirty="0">
              <a:solidFill>
                <a:srgbClr val="212121"/>
              </a:solidFill>
              <a:effectLst/>
              <a:latin typeface="Aptos" panose="020B0004020202020204" pitchFamily="34" charset="0"/>
            </a:endParaRPr>
          </a:p>
        </p:txBody>
      </p:sp>
      <p:sp>
        <p:nvSpPr>
          <p:cNvPr id="4" name="Slide Number Placeholder 3">
            <a:extLst>
              <a:ext uri="{FF2B5EF4-FFF2-40B4-BE49-F238E27FC236}">
                <a16:creationId xmlns:a16="http://schemas.microsoft.com/office/drawing/2014/main" id="{9F3FD3E1-ECA8-7789-76B9-A150DB6276EE}"/>
              </a:ext>
            </a:extLst>
          </p:cNvPr>
          <p:cNvSpPr>
            <a:spLocks noGrp="1"/>
          </p:cNvSpPr>
          <p:nvPr>
            <p:ph type="sldNum" sz="quarter" idx="5"/>
          </p:nvPr>
        </p:nvSpPr>
        <p:spPr/>
        <p:txBody>
          <a:bodyPr/>
          <a:lstStyle/>
          <a:p>
            <a:fld id="{061BAA8C-FDC6-D345-B4E0-3B02449209FB}" type="slidenum">
              <a:rPr lang="en-US" smtClean="0"/>
              <a:t>49</a:t>
            </a:fld>
            <a:endParaRPr lang="en-US"/>
          </a:p>
        </p:txBody>
      </p:sp>
    </p:spTree>
    <p:extLst>
      <p:ext uri="{BB962C8B-B14F-4D97-AF65-F5344CB8AC3E}">
        <p14:creationId xmlns:p14="http://schemas.microsoft.com/office/powerpoint/2010/main" val="27944891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24F09C-18AE-BAE0-607B-69F36AAE595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4A84E88-52BC-AEC9-4648-BC267494619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BC7C530-4372-E830-C101-067FE722B69F}"/>
              </a:ext>
            </a:extLst>
          </p:cNvPr>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en-US" sz="5400" b="1" dirty="0">
                <a:solidFill>
                  <a:srgbClr val="569CD6"/>
                </a:solidFill>
                <a:effectLst/>
                <a:latin typeface="Menlo" panose="020B0609030804020204" pitchFamily="49" charset="0"/>
              </a:rPr>
              <a:t>high IR expression on T cells correlates with reduced autoimmune symptoms and responsiveness to anti-CD3 in T1D</a:t>
            </a:r>
            <a:endParaRPr lang="en-US" sz="4000" b="0" dirty="0">
              <a:solidFill>
                <a:srgbClr val="CCCCCC"/>
              </a:solidFill>
              <a:effectLst/>
              <a:latin typeface="Menlo" panose="020B0609030804020204" pitchFamily="49" charset="0"/>
            </a:endParaRP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lang="en-US" sz="4000" b="0" dirty="0">
              <a:solidFill>
                <a:srgbClr val="CCCCCC"/>
              </a:solidFill>
              <a:effectLst/>
              <a:latin typeface="Menlo" panose="020B0609030804020204" pitchFamily="49" charset="0"/>
            </a:endParaRP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en-US" sz="4000" b="0" dirty="0">
                <a:solidFill>
                  <a:srgbClr val="CCCCCC"/>
                </a:solidFill>
                <a:effectLst/>
                <a:latin typeface="Menlo" panose="020B0609030804020204" pitchFamily="49" charset="0"/>
              </a:rPr>
              <a:t>This is T1DAL (alefacept, left) and </a:t>
            </a:r>
            <a:r>
              <a:rPr lang="en-US" sz="8800" b="0" dirty="0">
                <a:solidFill>
                  <a:srgbClr val="CCCCCC"/>
                </a:solidFill>
                <a:effectLst/>
                <a:latin typeface="Menlo" panose="020B0609030804020204" pitchFamily="49" charset="0"/>
                <a:cs typeface="Arial" panose="020B0604020202020204" pitchFamily="34" charset="0"/>
              </a:rPr>
              <a:t>TN10 (teplizumab, right)</a:t>
            </a:r>
            <a:endParaRPr lang="en-US" sz="4000" b="0" dirty="0">
              <a:solidFill>
                <a:srgbClr val="CCCCCC"/>
              </a:solidFill>
              <a:effectLst/>
              <a:latin typeface="Menlo" panose="020B0609030804020204" pitchFamily="49" charset="0"/>
            </a:endParaRP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lang="en-US" sz="4000" b="0" dirty="0">
              <a:solidFill>
                <a:srgbClr val="CCCCCC"/>
              </a:solidFill>
              <a:effectLst/>
              <a:latin typeface="Menlo" panose="020B0609030804020204" pitchFamily="49" charset="0"/>
            </a:endParaRP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en-US" sz="4000" b="0" dirty="0">
                <a:solidFill>
                  <a:srgbClr val="CCCCCC"/>
                </a:solidFill>
                <a:effectLst/>
                <a:latin typeface="Menlo" panose="020B0609030804020204" pitchFamily="49" charset="0"/>
              </a:rPr>
              <a:t>T1DAL trial of alefacept (LFA3-Ig fusion, binds CD2, disrupts CD58-mediated </a:t>
            </a:r>
            <a:r>
              <a:rPr lang="en-US" sz="4000" b="0" dirty="0" err="1">
                <a:solidFill>
                  <a:srgbClr val="CCCCCC"/>
                </a:solidFill>
                <a:effectLst/>
                <a:latin typeface="Menlo" panose="020B0609030804020204" pitchFamily="49" charset="0"/>
              </a:rPr>
              <a:t>costimulation</a:t>
            </a:r>
            <a:r>
              <a:rPr lang="en-US" sz="4000" b="0" dirty="0">
                <a:solidFill>
                  <a:srgbClr val="CCCCCC"/>
                </a:solidFill>
                <a:effectLst/>
                <a:latin typeface="Menlo" panose="020B0609030804020204" pitchFamily="49" charset="0"/>
              </a:rPr>
              <a:t> of T cells, selectively depletes memory/effector T cells) in recent-onset T1D patients</a:t>
            </a: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lang="en-US" sz="4000" b="0" dirty="0">
              <a:solidFill>
                <a:srgbClr val="CCCCCC"/>
              </a:solidFill>
              <a:effectLst/>
              <a:latin typeface="Menlo" panose="020B0609030804020204" pitchFamily="49" charset="0"/>
            </a:endParaRP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en-US" sz="4000" b="0" dirty="0" err="1">
                <a:solidFill>
                  <a:srgbClr val="CCCCCC"/>
                </a:solidFill>
                <a:effectLst/>
                <a:latin typeface="Menlo" panose="020B0609030804020204" pitchFamily="49" charset="0"/>
              </a:rPr>
              <a:t>AbATE</a:t>
            </a:r>
            <a:r>
              <a:rPr lang="en-US" sz="4000" b="0" dirty="0">
                <a:solidFill>
                  <a:srgbClr val="CCCCCC"/>
                </a:solidFill>
                <a:effectLst/>
                <a:latin typeface="Menlo" panose="020B0609030804020204" pitchFamily="49" charset="0"/>
              </a:rPr>
              <a:t> is recent onset (2 14 day courses of teplizumab 1 year apart), and TN10 is 14 day course of teplizumab to see if it would delay/prevent stage 3 T1D (clinical diagnosis) in those with high-risk (stage 2 T1D)</a:t>
            </a:r>
          </a:p>
          <a:p>
            <a:pPr marL="285750" indent="-285750">
              <a:spcAft>
                <a:spcPts val="600"/>
              </a:spcAft>
              <a:buFont typeface="Arial" panose="020B0604020202020204" pitchFamily="34" charset="0"/>
              <a:buChar char="•"/>
            </a:pPr>
            <a:endParaRPr lang="en-US" sz="2800" dirty="0">
              <a:cs typeface="Arial" panose="020B0604020202020204" pitchFamily="34" charset="0"/>
            </a:endParaRPr>
          </a:p>
        </p:txBody>
      </p:sp>
      <p:sp>
        <p:nvSpPr>
          <p:cNvPr id="4" name="Slide Number Placeholder 3">
            <a:extLst>
              <a:ext uri="{FF2B5EF4-FFF2-40B4-BE49-F238E27FC236}">
                <a16:creationId xmlns:a16="http://schemas.microsoft.com/office/drawing/2014/main" id="{9D504B86-B000-0873-AAF9-E1604690B87B}"/>
              </a:ext>
            </a:extLst>
          </p:cNvPr>
          <p:cNvSpPr>
            <a:spLocks noGrp="1"/>
          </p:cNvSpPr>
          <p:nvPr>
            <p:ph type="sldNum" sz="quarter" idx="5"/>
          </p:nvPr>
        </p:nvSpPr>
        <p:spPr/>
        <p:txBody>
          <a:bodyPr/>
          <a:lstStyle/>
          <a:p>
            <a:fld id="{061BAA8C-FDC6-D345-B4E0-3B02449209FB}" type="slidenum">
              <a:rPr lang="en-US" smtClean="0"/>
              <a:t>5</a:t>
            </a:fld>
            <a:endParaRPr lang="en-US"/>
          </a:p>
        </p:txBody>
      </p:sp>
    </p:spTree>
    <p:extLst>
      <p:ext uri="{BB962C8B-B14F-4D97-AF65-F5344CB8AC3E}">
        <p14:creationId xmlns:p14="http://schemas.microsoft.com/office/powerpoint/2010/main" val="224196799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E23392-F497-4788-497B-7100A4C1CCA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247941-3CBF-F68C-21F7-F1AC1DDF149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E10AE0B-A65C-2BCB-A5E1-2651F41E32D0}"/>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333333"/>
                </a:solidFill>
                <a:effectLst/>
                <a:latin typeface="Arial" panose="020B0604020202020204" pitchFamily="34" charset="0"/>
              </a:rPr>
              <a:t>Perhaps bimodal because variants quickly “dominate” once emerged, or related to bulk seq (i.e. only looking at most common non-ref var here…)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u="none" strike="noStrike" dirty="0">
              <a:solidFill>
                <a:srgbClr val="333333"/>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333333"/>
                </a:solidFill>
                <a:effectLst/>
                <a:latin typeface="Arial" panose="020B0604020202020204" pitchFamily="34" charset="0"/>
              </a:rPr>
              <a:t>bimodal "issue" also present in T1DAL, and for both projects it seems like medium frequency vars are preferentially present in all sorts in a donor, so removed...</a:t>
            </a:r>
          </a:p>
        </p:txBody>
      </p:sp>
      <p:sp>
        <p:nvSpPr>
          <p:cNvPr id="4" name="Slide Number Placeholder 3">
            <a:extLst>
              <a:ext uri="{FF2B5EF4-FFF2-40B4-BE49-F238E27FC236}">
                <a16:creationId xmlns:a16="http://schemas.microsoft.com/office/drawing/2014/main" id="{E17D98BF-3B35-E4AA-7852-1B663B2AFC45}"/>
              </a:ext>
            </a:extLst>
          </p:cNvPr>
          <p:cNvSpPr>
            <a:spLocks noGrp="1"/>
          </p:cNvSpPr>
          <p:nvPr>
            <p:ph type="sldNum" sz="quarter" idx="5"/>
          </p:nvPr>
        </p:nvSpPr>
        <p:spPr/>
        <p:txBody>
          <a:bodyPr/>
          <a:lstStyle/>
          <a:p>
            <a:fld id="{061BAA8C-FDC6-D345-B4E0-3B02449209FB}" type="slidenum">
              <a:rPr lang="en-US" smtClean="0"/>
              <a:t>50</a:t>
            </a:fld>
            <a:endParaRPr lang="en-US"/>
          </a:p>
        </p:txBody>
      </p:sp>
    </p:spTree>
    <p:extLst>
      <p:ext uri="{BB962C8B-B14F-4D97-AF65-F5344CB8AC3E}">
        <p14:creationId xmlns:p14="http://schemas.microsoft.com/office/powerpoint/2010/main" val="10501628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89AB01-E3CD-6039-55BE-EA35B117393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61205DA-9E77-76E3-1B8D-FFEB3754E11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D88337A-029D-975C-4A71-89272BC14DA5}"/>
              </a:ext>
            </a:extLst>
          </p:cNvPr>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en-US" sz="4000" b="0" dirty="0">
                <a:solidFill>
                  <a:srgbClr val="CCCCCC"/>
                </a:solidFill>
                <a:effectLst/>
                <a:latin typeface="Menlo" panose="020B0609030804020204" pitchFamily="49" charset="0"/>
              </a:rPr>
              <a:t>This is </a:t>
            </a:r>
            <a:r>
              <a:rPr lang="en-US" sz="8800" b="0" dirty="0">
                <a:solidFill>
                  <a:srgbClr val="CCCCCC"/>
                </a:solidFill>
                <a:effectLst/>
                <a:latin typeface="Menlo" panose="020B0609030804020204" pitchFamily="49" charset="0"/>
                <a:cs typeface="Arial" panose="020B0604020202020204" pitchFamily="34" charset="0"/>
              </a:rPr>
              <a:t>TN10 (right) and T1DAL (left)</a:t>
            </a:r>
            <a:endParaRPr lang="en-US" sz="4000" b="0" dirty="0">
              <a:solidFill>
                <a:srgbClr val="CCCCCC"/>
              </a:solidFill>
              <a:effectLst/>
              <a:latin typeface="Menlo" panose="020B0609030804020204" pitchFamily="49" charset="0"/>
            </a:endParaRP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lang="en-US" sz="4000" b="0" dirty="0">
              <a:solidFill>
                <a:srgbClr val="CCCCCC"/>
              </a:solidFill>
              <a:effectLst/>
              <a:latin typeface="Menlo" panose="020B0609030804020204" pitchFamily="49" charset="0"/>
            </a:endParaRP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en-US" sz="4000" b="0" dirty="0">
                <a:solidFill>
                  <a:srgbClr val="CCCCCC"/>
                </a:solidFill>
                <a:effectLst/>
                <a:latin typeface="Menlo" panose="020B0609030804020204" pitchFamily="49" charset="0"/>
              </a:rPr>
              <a:t>T1DAL trial of alefacept (LFA3-Ig fusion, binds CD2, disrupts CD58-mediated </a:t>
            </a:r>
            <a:r>
              <a:rPr lang="en-US" sz="4000" b="0" dirty="0" err="1">
                <a:solidFill>
                  <a:srgbClr val="CCCCCC"/>
                </a:solidFill>
                <a:effectLst/>
                <a:latin typeface="Menlo" panose="020B0609030804020204" pitchFamily="49" charset="0"/>
              </a:rPr>
              <a:t>costimulation</a:t>
            </a:r>
            <a:r>
              <a:rPr lang="en-US" sz="4000" b="0" dirty="0">
                <a:solidFill>
                  <a:srgbClr val="CCCCCC"/>
                </a:solidFill>
                <a:effectLst/>
                <a:latin typeface="Menlo" panose="020B0609030804020204" pitchFamily="49" charset="0"/>
              </a:rPr>
              <a:t> of T cells, selectively depletes memory/effector T cells) in recent-onset T1D patients</a:t>
            </a: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lang="en-US" sz="4000" b="0" dirty="0">
              <a:solidFill>
                <a:srgbClr val="CCCCCC"/>
              </a:solidFill>
              <a:effectLst/>
              <a:latin typeface="Menlo" panose="020B0609030804020204" pitchFamily="49" charset="0"/>
            </a:endParaRP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en-US" sz="4000" b="0" dirty="0" err="1">
                <a:solidFill>
                  <a:srgbClr val="CCCCCC"/>
                </a:solidFill>
                <a:effectLst/>
                <a:latin typeface="Menlo" panose="020B0609030804020204" pitchFamily="49" charset="0"/>
              </a:rPr>
              <a:t>AbATE</a:t>
            </a:r>
            <a:r>
              <a:rPr lang="en-US" sz="4000" b="0" dirty="0">
                <a:solidFill>
                  <a:srgbClr val="CCCCCC"/>
                </a:solidFill>
                <a:effectLst/>
                <a:latin typeface="Menlo" panose="020B0609030804020204" pitchFamily="49" charset="0"/>
              </a:rPr>
              <a:t> is recent onset, and TN10 is 14 day course of teplizumab to see if it would delay/prevent stage 3 T1D (clinical diagnosis) in those with high-risk (stage 2 T1D)</a:t>
            </a:r>
          </a:p>
          <a:p>
            <a:pPr marL="285750" indent="-285750">
              <a:spcAft>
                <a:spcPts val="600"/>
              </a:spcAft>
              <a:buFont typeface="Arial" panose="020B0604020202020204" pitchFamily="34" charset="0"/>
              <a:buChar char="•"/>
            </a:pPr>
            <a:endParaRPr lang="en-US" sz="2800" dirty="0">
              <a:cs typeface="Arial" panose="020B0604020202020204" pitchFamily="34" charset="0"/>
            </a:endParaRPr>
          </a:p>
        </p:txBody>
      </p:sp>
      <p:sp>
        <p:nvSpPr>
          <p:cNvPr id="4" name="Slide Number Placeholder 3">
            <a:extLst>
              <a:ext uri="{FF2B5EF4-FFF2-40B4-BE49-F238E27FC236}">
                <a16:creationId xmlns:a16="http://schemas.microsoft.com/office/drawing/2014/main" id="{8ACFE503-E59B-EDED-A6F3-288534A7F3D4}"/>
              </a:ext>
            </a:extLst>
          </p:cNvPr>
          <p:cNvSpPr>
            <a:spLocks noGrp="1"/>
          </p:cNvSpPr>
          <p:nvPr>
            <p:ph type="sldNum" sz="quarter" idx="5"/>
          </p:nvPr>
        </p:nvSpPr>
        <p:spPr/>
        <p:txBody>
          <a:bodyPr/>
          <a:lstStyle/>
          <a:p>
            <a:fld id="{061BAA8C-FDC6-D345-B4E0-3B02449209FB}" type="slidenum">
              <a:rPr lang="en-US" smtClean="0"/>
              <a:t>6</a:t>
            </a:fld>
            <a:endParaRPr lang="en-US"/>
          </a:p>
        </p:txBody>
      </p:sp>
    </p:spTree>
    <p:extLst>
      <p:ext uri="{BB962C8B-B14F-4D97-AF65-F5344CB8AC3E}">
        <p14:creationId xmlns:p14="http://schemas.microsoft.com/office/powerpoint/2010/main" val="36028378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70D266-9391-CC4D-DCAE-018A7E5D800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7698738-FC71-5658-227B-049BD97758B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88AEA6B-52AF-A520-312D-2211375A8943}"/>
              </a:ext>
            </a:extLst>
          </p:cNvPr>
          <p:cNvSpPr>
            <a:spLocks noGrp="1"/>
          </p:cNvSpPr>
          <p:nvPr>
            <p:ph type="body" idx="1"/>
          </p:nvPr>
        </p:nvSpPr>
        <p:spPr/>
        <p:txBody>
          <a:bodyPr/>
          <a:lstStyle/>
          <a:p>
            <a:pPr marL="514350" marR="0" lvl="0" indent="-514350" algn="l" defTabSz="914400" rtl="0" eaLnBrk="1" fontAlgn="auto" latinLnBrk="0" hangingPunct="1">
              <a:lnSpc>
                <a:spcPct val="100000"/>
              </a:lnSpc>
              <a:spcBef>
                <a:spcPts val="0"/>
              </a:spcBef>
              <a:spcAft>
                <a:spcPts val="0"/>
              </a:spcAft>
              <a:buClrTx/>
              <a:buSzTx/>
              <a:buFont typeface="+mj-lt"/>
              <a:buAutoNum type="arabicPeriod"/>
              <a:tabLst/>
              <a:defRPr/>
            </a:pPr>
            <a:r>
              <a:rPr lang="en-US" b="1" dirty="0">
                <a:solidFill>
                  <a:srgbClr val="CCCCCC"/>
                </a:solidFill>
                <a:effectLst/>
                <a:latin typeface="Menlo" panose="020B0609030804020204" pitchFamily="49" charset="0"/>
              </a:rPr>
              <a:t>Also share background from Kevan Harold collaboration that </a:t>
            </a:r>
            <a:r>
              <a:rPr lang="en-US" b="1" dirty="0"/>
              <a:t>CD127 levels in CD8 TEMRAs predict response to teplizumab (low CD127 levels correlate with better response), so even though DP CD127+ good and non-</a:t>
            </a:r>
            <a:r>
              <a:rPr lang="en-US" b="1" dirty="0" err="1"/>
              <a:t>exh</a:t>
            </a:r>
            <a:r>
              <a:rPr lang="en-US" b="1" dirty="0"/>
              <a:t> CD127+ bad it appears that overall CD127 is bad…</a:t>
            </a:r>
            <a:endParaRPr lang="en-US" b="1" dirty="0">
              <a:solidFill>
                <a:srgbClr val="CCCCCC"/>
              </a:solidFill>
              <a:effectLst/>
              <a:latin typeface="Menlo" panose="020B0609030804020204" pitchFamily="49" charset="0"/>
            </a:endParaRPr>
          </a:p>
          <a:p>
            <a:pPr marL="514350" marR="0" lvl="0" indent="-514350" algn="l" defTabSz="914400" rtl="0" eaLnBrk="1" fontAlgn="auto" latinLnBrk="0" hangingPunct="1">
              <a:lnSpc>
                <a:spcPct val="100000"/>
              </a:lnSpc>
              <a:spcBef>
                <a:spcPts val="0"/>
              </a:spcBef>
              <a:spcAft>
                <a:spcPts val="0"/>
              </a:spcAft>
              <a:buClrTx/>
              <a:buSzTx/>
              <a:buFont typeface="+mj-lt"/>
              <a:buAutoNum type="arabicPeriod"/>
              <a:tabLst/>
              <a:defRPr/>
            </a:pPr>
            <a:r>
              <a:rPr lang="en-US" b="1" dirty="0">
                <a:solidFill>
                  <a:srgbClr val="CCCCCC"/>
                </a:solidFill>
                <a:effectLst/>
                <a:latin typeface="Menlo" panose="020B0609030804020204" pitchFamily="49" charset="0"/>
              </a:rPr>
              <a:t>And some evidence for IL7R blockade efficacy delaying diabetes in NOD mice</a:t>
            </a:r>
          </a:p>
          <a:p>
            <a:pPr marL="514350" marR="0" lvl="0" indent="-514350" algn="l" defTabSz="914400" rtl="0" eaLnBrk="1" fontAlgn="auto" latinLnBrk="0" hangingPunct="1">
              <a:lnSpc>
                <a:spcPct val="100000"/>
              </a:lnSpc>
              <a:spcBef>
                <a:spcPts val="0"/>
              </a:spcBef>
              <a:spcAft>
                <a:spcPts val="0"/>
              </a:spcAft>
              <a:buClrTx/>
              <a:buSzTx/>
              <a:buFont typeface="+mj-lt"/>
              <a:buAutoNum type="arabicPeriod"/>
              <a:tabLst/>
              <a:defRPr/>
            </a:pPr>
            <a:r>
              <a:rPr lang="en-US" b="1" dirty="0">
                <a:solidFill>
                  <a:srgbClr val="CCCCCC"/>
                </a:solidFill>
                <a:effectLst/>
                <a:latin typeface="Menlo" panose="020B0609030804020204" pitchFamily="49" charset="0"/>
              </a:rPr>
              <a:t>and </a:t>
            </a:r>
            <a:r>
              <a:rPr lang="en-US" b="1" dirty="0" err="1">
                <a:solidFill>
                  <a:srgbClr val="CCCCCC"/>
                </a:solidFill>
                <a:effectLst/>
                <a:latin typeface="Menlo" panose="020B0609030804020204" pitchFamily="49" charset="0"/>
              </a:rPr>
              <a:t>AbATE</a:t>
            </a:r>
            <a:r>
              <a:rPr lang="en-US" b="1" dirty="0">
                <a:solidFill>
                  <a:srgbClr val="CCCCCC"/>
                </a:solidFill>
                <a:effectLst/>
                <a:latin typeface="Menlo" panose="020B0609030804020204" pitchFamily="49" charset="0"/>
              </a:rPr>
              <a:t> </a:t>
            </a:r>
            <a:r>
              <a:rPr lang="en-US" b="1" dirty="0" err="1">
                <a:solidFill>
                  <a:srgbClr val="CCCCCC"/>
                </a:solidFill>
                <a:effectLst/>
                <a:latin typeface="Menlo" panose="020B0609030804020204" pitchFamily="49" charset="0"/>
              </a:rPr>
              <a:t>pbmc</a:t>
            </a:r>
            <a:r>
              <a:rPr lang="en-US" b="1" dirty="0">
                <a:solidFill>
                  <a:srgbClr val="CCCCCC"/>
                </a:solidFill>
                <a:effectLst/>
                <a:latin typeface="Menlo" panose="020B0609030804020204" pitchFamily="49" charset="0"/>
              </a:rPr>
              <a:t> data showing increased IRs and less CD127 on CD8s in response to teplizumab</a:t>
            </a:r>
          </a:p>
          <a:p>
            <a:pPr marL="514350" marR="0" lvl="0" indent="-514350" algn="l" defTabSz="914400" rtl="0" eaLnBrk="1" fontAlgn="auto" latinLnBrk="0" hangingPunct="1">
              <a:lnSpc>
                <a:spcPct val="100000"/>
              </a:lnSpc>
              <a:spcBef>
                <a:spcPts val="0"/>
              </a:spcBef>
              <a:spcAft>
                <a:spcPts val="0"/>
              </a:spcAft>
              <a:buClrTx/>
              <a:buSzTx/>
              <a:buFont typeface="+mj-lt"/>
              <a:buAutoNum type="arabicPeriod"/>
              <a:tabLst/>
              <a:defRPr/>
            </a:pPr>
            <a:endParaRPr lang="en-US" b="0" dirty="0">
              <a:solidFill>
                <a:srgbClr val="CCCCCC"/>
              </a:solidFill>
              <a:effectLst/>
              <a:latin typeface="Menlo" panose="020B0609030804020204" pitchFamily="49" charset="0"/>
            </a:endParaRPr>
          </a:p>
          <a:p>
            <a:pPr marL="514350" marR="0" lvl="0" indent="-514350" algn="l" defTabSz="914400" rtl="0" eaLnBrk="1" fontAlgn="auto" latinLnBrk="0" hangingPunct="1">
              <a:lnSpc>
                <a:spcPct val="100000"/>
              </a:lnSpc>
              <a:spcBef>
                <a:spcPts val="0"/>
              </a:spcBef>
              <a:spcAft>
                <a:spcPts val="0"/>
              </a:spcAft>
              <a:buClrTx/>
              <a:buSzTx/>
              <a:buFont typeface="+mj-lt"/>
              <a:buAutoNum type="arabicPeriod"/>
              <a:tabLst/>
              <a:defRPr/>
            </a:pPr>
            <a:r>
              <a:rPr lang="en-US" b="0" dirty="0">
                <a:solidFill>
                  <a:srgbClr val="CCCCCC"/>
                </a:solidFill>
                <a:effectLst/>
                <a:latin typeface="Menlo" panose="020B0609030804020204" pitchFamily="49" charset="0"/>
              </a:rPr>
              <a:t>TIGIT protective it seems…</a:t>
            </a:r>
          </a:p>
          <a:p>
            <a:pPr marL="514350" marR="0" lvl="0" indent="-514350" algn="l" defTabSz="914400" rtl="0" eaLnBrk="1" fontAlgn="auto" latinLnBrk="0" hangingPunct="1">
              <a:lnSpc>
                <a:spcPct val="100000"/>
              </a:lnSpc>
              <a:spcBef>
                <a:spcPts val="0"/>
              </a:spcBef>
              <a:spcAft>
                <a:spcPts val="0"/>
              </a:spcAft>
              <a:buClrTx/>
              <a:buSzTx/>
              <a:buFont typeface="+mj-lt"/>
              <a:buAutoNum type="arabicPeriod"/>
              <a:tabLst/>
              <a:defRPr/>
            </a:pPr>
            <a:endParaRPr lang="en-US" b="0" dirty="0">
              <a:solidFill>
                <a:srgbClr val="CCCCCC"/>
              </a:solidFill>
              <a:effectLst/>
              <a:latin typeface="Menlo" panose="020B0609030804020204" pitchFamily="49" charset="0"/>
            </a:endParaRPr>
          </a:p>
          <a:p>
            <a:pPr marL="514350" marR="0" lvl="0" indent="-514350" algn="l" defTabSz="914400" rtl="0" eaLnBrk="1" fontAlgn="auto" latinLnBrk="0" hangingPunct="1">
              <a:lnSpc>
                <a:spcPct val="100000"/>
              </a:lnSpc>
              <a:spcBef>
                <a:spcPts val="0"/>
              </a:spcBef>
              <a:spcAft>
                <a:spcPts val="0"/>
              </a:spcAft>
              <a:buClrTx/>
              <a:buSzTx/>
              <a:buFont typeface="+mj-lt"/>
              <a:buAutoNum type="arabicPeriod"/>
              <a:tabLst/>
              <a:defRPr/>
            </a:pPr>
            <a:r>
              <a:rPr lang="en-US" b="0" dirty="0">
                <a:solidFill>
                  <a:srgbClr val="CCCCCC"/>
                </a:solidFill>
                <a:effectLst/>
                <a:latin typeface="Menlo" panose="020B0609030804020204" pitchFamily="49" charset="0"/>
              </a:rPr>
              <a:t>This TN10</a:t>
            </a:r>
          </a:p>
          <a:p>
            <a:pPr marL="514350" marR="0" lvl="0" indent="-514350" algn="l" defTabSz="914400" rtl="0" eaLnBrk="1" fontAlgn="auto" latinLnBrk="0" hangingPunct="1">
              <a:lnSpc>
                <a:spcPct val="100000"/>
              </a:lnSpc>
              <a:spcBef>
                <a:spcPts val="0"/>
              </a:spcBef>
              <a:spcAft>
                <a:spcPts val="0"/>
              </a:spcAft>
              <a:buClrTx/>
              <a:buSzTx/>
              <a:buFont typeface="+mj-lt"/>
              <a:buAutoNum type="arabicPeriod"/>
              <a:tabLst/>
              <a:defRPr/>
            </a:pPr>
            <a:endParaRPr lang="en-US" b="0" dirty="0">
              <a:solidFill>
                <a:srgbClr val="CCCCCC"/>
              </a:solidFill>
              <a:effectLst/>
              <a:latin typeface="Menlo" panose="020B0609030804020204" pitchFamily="49" charset="0"/>
            </a:endParaRPr>
          </a:p>
          <a:p>
            <a:pPr marL="514350" marR="0" lvl="0" indent="-514350" algn="l" defTabSz="914400" rtl="0" eaLnBrk="1" fontAlgn="auto" latinLnBrk="0" hangingPunct="1">
              <a:lnSpc>
                <a:spcPct val="100000"/>
              </a:lnSpc>
              <a:spcBef>
                <a:spcPts val="0"/>
              </a:spcBef>
              <a:spcAft>
                <a:spcPts val="0"/>
              </a:spcAft>
              <a:buClrTx/>
              <a:buSzTx/>
              <a:buFont typeface="+mj-lt"/>
              <a:buAutoNum type="arabicPeriod"/>
              <a:tabLst/>
              <a:defRPr/>
            </a:pPr>
            <a:r>
              <a:rPr lang="en-US" b="0" dirty="0" err="1">
                <a:solidFill>
                  <a:srgbClr val="CCCCCC"/>
                </a:solidFill>
                <a:effectLst/>
                <a:latin typeface="Menlo" panose="020B0609030804020204" pitchFamily="49" charset="0"/>
              </a:rPr>
              <a:t>AbATE</a:t>
            </a:r>
            <a:r>
              <a:rPr lang="en-US" b="0" dirty="0">
                <a:solidFill>
                  <a:srgbClr val="CCCCCC"/>
                </a:solidFill>
                <a:effectLst/>
                <a:latin typeface="Menlo" panose="020B0609030804020204" pitchFamily="49" charset="0"/>
              </a:rPr>
              <a:t> is recent onset (2 14 day courses of teplizumab 1 year apart), and TN10 is 14 day course of teplizumab to see if it would delay/prevent stage 3 T1D (clinical diagnosis) in those with high-risk (stage 2 T1D)</a:t>
            </a:r>
            <a:endParaRPr lang="en-US" dirty="0"/>
          </a:p>
          <a:p>
            <a:pPr marL="514350" indent="-514350">
              <a:buFont typeface="+mj-lt"/>
              <a:buAutoNum type="arabicPeriod"/>
            </a:pPr>
            <a:endParaRPr lang="en-US" dirty="0"/>
          </a:p>
          <a:p>
            <a:pPr marL="514350" indent="-514350">
              <a:buFont typeface="+mj-lt"/>
              <a:buAutoNum type="arabicPeriod"/>
            </a:pPr>
            <a:r>
              <a:rPr lang="en-US" dirty="0"/>
              <a:t>Higher levels of (partial) T</a:t>
            </a:r>
            <a:r>
              <a:rPr lang="en-US" baseline="-25000" dirty="0"/>
              <a:t>ex</a:t>
            </a:r>
            <a:r>
              <a:rPr lang="en-US" dirty="0"/>
              <a:t> (TIGIT</a:t>
            </a:r>
            <a:r>
              <a:rPr lang="en-US" baseline="30000" dirty="0"/>
              <a:t>+</a:t>
            </a:r>
            <a:r>
              <a:rPr lang="en-US" dirty="0"/>
              <a:t> KLRG1</a:t>
            </a:r>
            <a:r>
              <a:rPr lang="en-US" baseline="30000" dirty="0"/>
              <a:t>+</a:t>
            </a:r>
            <a:r>
              <a:rPr lang="en-US" dirty="0"/>
              <a:t>) CD8s associated with</a:t>
            </a:r>
          </a:p>
          <a:p>
            <a:pPr marL="971550" lvl="1" indent="-514350">
              <a:buFont typeface="+mj-lt"/>
              <a:buAutoNum type="alphaLcParenR"/>
            </a:pPr>
            <a:r>
              <a:rPr lang="en-US" sz="2200" dirty="0"/>
              <a:t>slower progression to T1D</a:t>
            </a:r>
          </a:p>
          <a:p>
            <a:pPr marL="971550" lvl="1" indent="-514350">
              <a:buFont typeface="+mj-lt"/>
              <a:buAutoNum type="alphaLcParenR"/>
            </a:pPr>
            <a:r>
              <a:rPr lang="en-US" sz="2200" dirty="0"/>
              <a:t>beneficial response to therapy (teplizumab/alefacept) and in at risk for and new onset T1D</a:t>
            </a:r>
            <a:endParaRPr lang="en-US" baseline="-2500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Phenotype of islet-reactive CD8s is more so T</a:t>
            </a:r>
            <a:r>
              <a:rPr lang="en-US" baseline="-25000" dirty="0"/>
              <a:t>eff</a:t>
            </a:r>
            <a:r>
              <a:rPr lang="en-US" dirty="0"/>
              <a:t>, less so T</a:t>
            </a:r>
            <a:r>
              <a:rPr lang="en-US" baseline="-25000" dirty="0"/>
              <a:t>ex</a:t>
            </a:r>
          </a:p>
        </p:txBody>
      </p:sp>
      <p:sp>
        <p:nvSpPr>
          <p:cNvPr id="4" name="Slide Number Placeholder 3">
            <a:extLst>
              <a:ext uri="{FF2B5EF4-FFF2-40B4-BE49-F238E27FC236}">
                <a16:creationId xmlns:a16="http://schemas.microsoft.com/office/drawing/2014/main" id="{D044B7D1-80B5-6746-A357-B666102808AA}"/>
              </a:ext>
            </a:extLst>
          </p:cNvPr>
          <p:cNvSpPr>
            <a:spLocks noGrp="1"/>
          </p:cNvSpPr>
          <p:nvPr>
            <p:ph type="sldNum" sz="quarter" idx="5"/>
          </p:nvPr>
        </p:nvSpPr>
        <p:spPr/>
        <p:txBody>
          <a:bodyPr/>
          <a:lstStyle/>
          <a:p>
            <a:fld id="{061BAA8C-FDC6-D345-B4E0-3B02449209FB}" type="slidenum">
              <a:rPr lang="en-US" smtClean="0"/>
              <a:t>7</a:t>
            </a:fld>
            <a:endParaRPr lang="en-US"/>
          </a:p>
        </p:txBody>
      </p:sp>
    </p:spTree>
    <p:extLst>
      <p:ext uri="{BB962C8B-B14F-4D97-AF65-F5344CB8AC3E}">
        <p14:creationId xmlns:p14="http://schemas.microsoft.com/office/powerpoint/2010/main" val="3188325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So IL7R seems to associate with worse response, so why are different CD127+ populations differential with association w/ response? Is it just that TIGIT is protective or do these populations have distinct epigenomes?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are PD-1</a:t>
            </a:r>
            <a:r>
              <a:rPr lang="en-US" sz="1200" baseline="30000" dirty="0"/>
              <a:t>+</a:t>
            </a:r>
            <a:r>
              <a:rPr lang="en-US" sz="1200" dirty="0"/>
              <a:t> and CD57</a:t>
            </a:r>
            <a:r>
              <a:rPr lang="en-US" sz="1200" baseline="30000" dirty="0"/>
              <a:t>+</a:t>
            </a:r>
            <a:r>
              <a:rPr lang="en-US" sz="1200" dirty="0"/>
              <a:t> T</a:t>
            </a:r>
            <a:r>
              <a:rPr lang="en-US" sz="1200" baseline="-25000" dirty="0"/>
              <a:t>ex</a:t>
            </a:r>
            <a:r>
              <a:rPr lang="en-US" sz="1200" dirty="0"/>
              <a:t> epigenetically exhausted yet distinct here in teplizumab-treated subjects as observed with alefacept in TIDAL (Witkop, </a:t>
            </a:r>
            <a:r>
              <a:rPr lang="en-US" sz="1200" i="1" dirty="0" err="1"/>
              <a:t>Commun</a:t>
            </a:r>
            <a:r>
              <a:rPr lang="en-US" sz="1200" i="1" dirty="0"/>
              <a:t> Biol</a:t>
            </a:r>
            <a:r>
              <a:rPr lang="en-US" sz="1200"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Menlo" panose="020B0609030804020204" pitchFamily="49" charset="0"/>
              </a:rPr>
              <a:t>T1DAL trial of alefacept (LFA3-Ig fusion, binds CD2, disrupts CD58-mediated </a:t>
            </a:r>
            <a:r>
              <a:rPr lang="en-US" b="0" dirty="0" err="1">
                <a:solidFill>
                  <a:srgbClr val="CCCCCC"/>
                </a:solidFill>
                <a:effectLst/>
                <a:latin typeface="Menlo" panose="020B0609030804020204" pitchFamily="49" charset="0"/>
              </a:rPr>
              <a:t>costimulation</a:t>
            </a:r>
            <a:r>
              <a:rPr lang="en-US" b="0" dirty="0">
                <a:solidFill>
                  <a:srgbClr val="CCCCCC"/>
                </a:solidFill>
                <a:effectLst/>
                <a:latin typeface="Menlo" panose="020B0609030804020204" pitchFamily="49" charset="0"/>
              </a:rPr>
              <a:t> of T cells, selectively depletes memory/effector T cells) in recent-onset T1D patients</a:t>
            </a:r>
          </a:p>
        </p:txBody>
      </p:sp>
      <p:sp>
        <p:nvSpPr>
          <p:cNvPr id="4" name="Slide Number Placeholder 3"/>
          <p:cNvSpPr>
            <a:spLocks noGrp="1"/>
          </p:cNvSpPr>
          <p:nvPr>
            <p:ph type="sldNum" sz="quarter" idx="5"/>
          </p:nvPr>
        </p:nvSpPr>
        <p:spPr/>
        <p:txBody>
          <a:bodyPr/>
          <a:lstStyle/>
          <a:p>
            <a:fld id="{A03C4731-0982-4A8F-90C9-EF2FE2FC46E3}" type="slidenum">
              <a:rPr lang="en-US" smtClean="0"/>
              <a:t>8</a:t>
            </a:fld>
            <a:endParaRPr lang="en-US"/>
          </a:p>
        </p:txBody>
      </p:sp>
    </p:spTree>
    <p:extLst>
      <p:ext uri="{BB962C8B-B14F-4D97-AF65-F5344CB8AC3E}">
        <p14:creationId xmlns:p14="http://schemas.microsoft.com/office/powerpoint/2010/main" val="19204165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Sorts inspired by previous work (i.e. TIGIT+KLRG1+ PD-1+/CD57+ and CD127+ and non-exhausted all previously having associations)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10 recent onset treated with teplizumab (6R, 4NR)</a:t>
            </a: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569CD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Menlo" panose="020B0609030804020204" pitchFamily="49" charset="0"/>
              </a:rPr>
              <a:t>teplizumab: 1st FDA approved drug to delay T1D (up to ~2 </a:t>
            </a:r>
            <a:r>
              <a:rPr lang="en-US" b="0" dirty="0" err="1">
                <a:solidFill>
                  <a:srgbClr val="569CD6"/>
                </a:solidFill>
                <a:effectLst/>
                <a:latin typeface="Menlo" panose="020B0609030804020204" pitchFamily="49" charset="0"/>
              </a:rPr>
              <a:t>yr</a:t>
            </a:r>
            <a:r>
              <a:rPr lang="en-US" b="0" dirty="0">
                <a:solidFill>
                  <a:srgbClr val="569CD6"/>
                </a:solidFill>
                <a:effectLst/>
                <a:latin typeface="Menlo" panose="020B0609030804020204" pitchFamily="49" charset="0"/>
              </a:rPr>
              <a:t> delay), humanized anti-CD3 monoclonal Ab to delay onset of stage 3 T1D in people with stage 2 T1D. mechanism: weak agonist of TCR-CD3 to induce anergy/apoptosis of T cells (i.e. autoreactive </a:t>
            </a:r>
            <a:r>
              <a:rPr lang="en-US" b="0" dirty="0" err="1">
                <a:solidFill>
                  <a:srgbClr val="569CD6"/>
                </a:solidFill>
                <a:effectLst/>
                <a:latin typeface="Menlo" panose="020B0609030804020204" pitchFamily="49" charset="0"/>
              </a:rPr>
              <a:t>Teffs</a:t>
            </a:r>
            <a:r>
              <a:rPr lang="en-US" b="0" dirty="0">
                <a:solidFill>
                  <a:srgbClr val="569CD6"/>
                </a:solidFill>
                <a:effectLst/>
                <a:latin typeface="Menlo" panose="020B0609030804020204" pitchFamily="49" charset="0"/>
              </a:rPr>
              <a:t> I presume), temporarily induces shift of T cells from periphery to elsewhere (lymph node or bone marrow perhaps) and then when T cells return to periphery in ~1 month it's less effector memory/TEMRA that return so it looks like increased Tex % of total CD8s</a:t>
            </a:r>
            <a:endParaRPr lang="en-US" sz="1200" dirty="0"/>
          </a:p>
          <a:p>
            <a:endParaRPr lang="en-US" sz="1200" dirty="0"/>
          </a:p>
          <a:p>
            <a:r>
              <a:rPr lang="en-US" sz="1200" dirty="0"/>
              <a:t>PBMCs from recent onset T1D patients, 6 responders (R) and 4 non-responders (NR) to teplizumab, 6 months post-treatment were sorted for bulk </a:t>
            </a:r>
            <a:r>
              <a:rPr lang="en-US" sz="1200" dirty="0" err="1"/>
              <a:t>ATACseq</a:t>
            </a:r>
            <a:r>
              <a:rPr lang="en-US" sz="1200" dirty="0"/>
              <a:t> of the bolded sorts. Rs were chosen for high TIGIT+KLRG1+ fraction of CD8 TEMs, and NRs were chosen for low TIGIT+KLRG1+ fraction of CD8 TEMs.</a:t>
            </a:r>
          </a:p>
          <a:p>
            <a:endParaRPr lang="en-US" sz="1200" dirty="0"/>
          </a:p>
          <a:p>
            <a:r>
              <a:rPr lang="en-US" sz="1200" dirty="0"/>
              <a:t>~equal sex distribution among donors</a:t>
            </a:r>
          </a:p>
          <a:p>
            <a:r>
              <a:rPr lang="en-US" sz="1200" dirty="0"/>
              <a:t>Ages 10-29, all but 1 in teens</a:t>
            </a:r>
          </a:p>
        </p:txBody>
      </p:sp>
      <p:sp>
        <p:nvSpPr>
          <p:cNvPr id="4" name="Slide Number Placeholder 3"/>
          <p:cNvSpPr>
            <a:spLocks noGrp="1"/>
          </p:cNvSpPr>
          <p:nvPr>
            <p:ph type="sldNum" sz="quarter" idx="5"/>
          </p:nvPr>
        </p:nvSpPr>
        <p:spPr/>
        <p:txBody>
          <a:bodyPr/>
          <a:lstStyle/>
          <a:p>
            <a:fld id="{A03C4731-0982-4A8F-90C9-EF2FE2FC46E3}" type="slidenum">
              <a:rPr lang="en-US" smtClean="0"/>
              <a:t>9</a:t>
            </a:fld>
            <a:endParaRPr lang="en-US"/>
          </a:p>
        </p:txBody>
      </p:sp>
    </p:spTree>
    <p:extLst>
      <p:ext uri="{BB962C8B-B14F-4D97-AF65-F5344CB8AC3E}">
        <p14:creationId xmlns:p14="http://schemas.microsoft.com/office/powerpoint/2010/main" val="25796381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6A0F7D-5E7F-36F4-9F81-EF599E35146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3DED1C0-FB6E-DBC2-BB7B-A07A8B8C6EA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21248A5-ED33-A395-C545-863D489082CB}"/>
              </a:ext>
            </a:extLst>
          </p:cNvPr>
          <p:cNvSpPr>
            <a:spLocks noGrp="1"/>
          </p:cNvSpPr>
          <p:nvPr>
            <p:ph type="dt" sz="half" idx="10"/>
          </p:nvPr>
        </p:nvSpPr>
        <p:spPr/>
        <p:txBody>
          <a:bodyPr/>
          <a:lstStyle/>
          <a:p>
            <a:fld id="{80FC6068-BAFB-FC44-B9D8-F4B3BB105DE6}" type="datetimeFigureOut">
              <a:rPr lang="en-US" smtClean="0"/>
              <a:t>10/15/24</a:t>
            </a:fld>
            <a:endParaRPr lang="en-US"/>
          </a:p>
        </p:txBody>
      </p:sp>
      <p:sp>
        <p:nvSpPr>
          <p:cNvPr id="5" name="Footer Placeholder 4">
            <a:extLst>
              <a:ext uri="{FF2B5EF4-FFF2-40B4-BE49-F238E27FC236}">
                <a16:creationId xmlns:a16="http://schemas.microsoft.com/office/drawing/2014/main" id="{2743415C-01E8-47C5-572D-4511E69EAC2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F5A6B2E-FEFC-BE4D-184F-95A8F620254D}"/>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24094663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A1A8C1-9166-7DEA-3D13-364B260325F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0E891F6-3DD4-9F59-F743-141E6B34C2B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52D971C-42DE-4D59-B5E8-CB9F8BDA810B}"/>
              </a:ext>
            </a:extLst>
          </p:cNvPr>
          <p:cNvSpPr>
            <a:spLocks noGrp="1"/>
          </p:cNvSpPr>
          <p:nvPr>
            <p:ph type="dt" sz="half" idx="10"/>
          </p:nvPr>
        </p:nvSpPr>
        <p:spPr/>
        <p:txBody>
          <a:bodyPr/>
          <a:lstStyle/>
          <a:p>
            <a:fld id="{80FC6068-BAFB-FC44-B9D8-F4B3BB105DE6}" type="datetimeFigureOut">
              <a:rPr lang="en-US" smtClean="0"/>
              <a:t>10/15/24</a:t>
            </a:fld>
            <a:endParaRPr lang="en-US"/>
          </a:p>
        </p:txBody>
      </p:sp>
      <p:sp>
        <p:nvSpPr>
          <p:cNvPr id="5" name="Footer Placeholder 4">
            <a:extLst>
              <a:ext uri="{FF2B5EF4-FFF2-40B4-BE49-F238E27FC236}">
                <a16:creationId xmlns:a16="http://schemas.microsoft.com/office/drawing/2014/main" id="{FC63F9F1-DE9A-F9DE-EAFD-B0DFFE41D52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7231984-6BB3-B8D1-B86C-A5F5D111F081}"/>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38490524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AB23516-DDDD-3784-0552-177E497A06B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F697A8E-2FDE-2B20-22F2-4D8FEC25351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2CF9A34-1E50-8AA9-2B91-F89D7D9ADECE}"/>
              </a:ext>
            </a:extLst>
          </p:cNvPr>
          <p:cNvSpPr>
            <a:spLocks noGrp="1"/>
          </p:cNvSpPr>
          <p:nvPr>
            <p:ph type="dt" sz="half" idx="10"/>
          </p:nvPr>
        </p:nvSpPr>
        <p:spPr/>
        <p:txBody>
          <a:bodyPr/>
          <a:lstStyle/>
          <a:p>
            <a:fld id="{80FC6068-BAFB-FC44-B9D8-F4B3BB105DE6}" type="datetimeFigureOut">
              <a:rPr lang="en-US" smtClean="0"/>
              <a:t>10/15/24</a:t>
            </a:fld>
            <a:endParaRPr lang="en-US"/>
          </a:p>
        </p:txBody>
      </p:sp>
      <p:sp>
        <p:nvSpPr>
          <p:cNvPr id="5" name="Footer Placeholder 4">
            <a:extLst>
              <a:ext uri="{FF2B5EF4-FFF2-40B4-BE49-F238E27FC236}">
                <a16:creationId xmlns:a16="http://schemas.microsoft.com/office/drawing/2014/main" id="{29838F2E-F3E3-41D2-928E-A5A5C5A9EAC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9F051A6-42D7-6FD1-A39C-1A9D872605FD}"/>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26000431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amp; Bullet Points">
    <p:spTree>
      <p:nvGrpSpPr>
        <p:cNvPr id="1" name=""/>
        <p:cNvGrpSpPr/>
        <p:nvPr/>
      </p:nvGrpSpPr>
      <p:grpSpPr>
        <a:xfrm>
          <a:off x="0" y="0"/>
          <a:ext cx="0" cy="0"/>
          <a:chOff x="0" y="0"/>
          <a:chExt cx="0" cy="0"/>
        </a:xfrm>
      </p:grpSpPr>
      <p:sp>
        <p:nvSpPr>
          <p:cNvPr id="5" name="Bullet List"/>
          <p:cNvSpPr>
            <a:spLocks noGrp="1"/>
          </p:cNvSpPr>
          <p:nvPr>
            <p:ph type="body" sz="quarter" idx="10" hasCustomPrompt="1"/>
          </p:nvPr>
        </p:nvSpPr>
        <p:spPr>
          <a:xfrm>
            <a:off x="419100" y="1295400"/>
            <a:ext cx="11358372" cy="4520184"/>
          </a:xfrm>
          <a:prstGeom prst="rect">
            <a:avLst/>
          </a:prstGeom>
        </p:spPr>
        <p:txBody>
          <a:bodyPr/>
          <a:lstStyle>
            <a:lvl1pPr>
              <a:buClr>
                <a:srgbClr val="00B6DE"/>
              </a:buClr>
              <a:defRPr/>
            </a:lvl1pPr>
            <a:lvl2pPr marL="512763" indent="-228600">
              <a:buClr>
                <a:srgbClr val="00B6DE"/>
              </a:buClr>
              <a:defRPr/>
            </a:lvl2pPr>
            <a:lvl3pPr marL="804863" indent="-228600">
              <a:buClr>
                <a:srgbClr val="00B6DE"/>
              </a:buClr>
              <a:defRPr/>
            </a:lvl3pPr>
            <a:lvl4pPr marL="1146175" indent="-228600">
              <a:buClr>
                <a:srgbClr val="00B6DE"/>
              </a:buClr>
              <a:defRPr/>
            </a:lvl4pPr>
            <a:lvl5pPr marL="1427163" indent="-228600">
              <a:buClr>
                <a:srgbClr val="00B6DE"/>
              </a:buClr>
              <a:defRPr/>
            </a:lvl5pPr>
          </a:lstStyle>
          <a:p>
            <a:pPr lvl="0"/>
            <a:r>
              <a:rPr lang="en-US" dirty="0"/>
              <a:t>Replace with bullet list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Slide Title"/>
          <p:cNvSpPr>
            <a:spLocks noGrp="1"/>
          </p:cNvSpPr>
          <p:nvPr>
            <p:ph type="title" hasCustomPrompt="1"/>
          </p:nvPr>
        </p:nvSpPr>
        <p:spPr/>
        <p:txBody>
          <a:bodyPr/>
          <a:lstStyle/>
          <a:p>
            <a:r>
              <a:rPr lang="en-US" dirty="0"/>
              <a:t>Replace with Slide Title</a:t>
            </a:r>
          </a:p>
        </p:txBody>
      </p:sp>
    </p:spTree>
    <p:extLst>
      <p:ext uri="{BB962C8B-B14F-4D97-AF65-F5344CB8AC3E}">
        <p14:creationId xmlns:p14="http://schemas.microsoft.com/office/powerpoint/2010/main" val="39649335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70D417-C050-FC78-7FA1-8F4FEBDADDE6}"/>
              </a:ext>
            </a:extLst>
          </p:cNvPr>
          <p:cNvSpPr>
            <a:spLocks noGrp="1"/>
          </p:cNvSpPr>
          <p:nvPr>
            <p:ph type="title"/>
          </p:nvPr>
        </p:nvSpPr>
        <p:spPr/>
        <p:txBody>
          <a:bodyPr>
            <a:normAutofit/>
          </a:bodyPr>
          <a:lstStyle>
            <a:lvl1pPr>
              <a:defRPr sz="3600"/>
            </a:lvl1pPr>
          </a:lstStyle>
          <a:p>
            <a:r>
              <a:rPr lang="en-US" dirty="0"/>
              <a:t>Click to edit Master title style</a:t>
            </a:r>
          </a:p>
        </p:txBody>
      </p:sp>
      <p:sp>
        <p:nvSpPr>
          <p:cNvPr id="3" name="Content Placeholder 2">
            <a:extLst>
              <a:ext uri="{FF2B5EF4-FFF2-40B4-BE49-F238E27FC236}">
                <a16:creationId xmlns:a16="http://schemas.microsoft.com/office/drawing/2014/main" id="{87DC6D99-F150-E151-9944-EC18F88D5E5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15B6A25-9951-8888-987C-428D29B4F66D}"/>
              </a:ext>
            </a:extLst>
          </p:cNvPr>
          <p:cNvSpPr>
            <a:spLocks noGrp="1"/>
          </p:cNvSpPr>
          <p:nvPr>
            <p:ph type="dt" sz="half" idx="10"/>
          </p:nvPr>
        </p:nvSpPr>
        <p:spPr/>
        <p:txBody>
          <a:bodyPr/>
          <a:lstStyle/>
          <a:p>
            <a:fld id="{80FC6068-BAFB-FC44-B9D8-F4B3BB105DE6}" type="datetimeFigureOut">
              <a:rPr lang="en-US" smtClean="0"/>
              <a:t>10/15/24</a:t>
            </a:fld>
            <a:endParaRPr lang="en-US"/>
          </a:p>
        </p:txBody>
      </p:sp>
      <p:sp>
        <p:nvSpPr>
          <p:cNvPr id="5" name="Footer Placeholder 4">
            <a:extLst>
              <a:ext uri="{FF2B5EF4-FFF2-40B4-BE49-F238E27FC236}">
                <a16:creationId xmlns:a16="http://schemas.microsoft.com/office/drawing/2014/main" id="{2CAF9CFE-9F4D-528A-7686-0A2246036D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C673BFF-54D4-048B-EE52-7763A173CA4B}"/>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139762455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60DFAE-AE61-986E-EB48-20ABE234DC9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E313BE9-938E-A674-EA2C-FF6D5D38CA4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1A39E9E-D557-CC11-64C0-D157AF760ED5}"/>
              </a:ext>
            </a:extLst>
          </p:cNvPr>
          <p:cNvSpPr>
            <a:spLocks noGrp="1"/>
          </p:cNvSpPr>
          <p:nvPr>
            <p:ph type="dt" sz="half" idx="10"/>
          </p:nvPr>
        </p:nvSpPr>
        <p:spPr/>
        <p:txBody>
          <a:bodyPr/>
          <a:lstStyle/>
          <a:p>
            <a:fld id="{80FC6068-BAFB-FC44-B9D8-F4B3BB105DE6}" type="datetimeFigureOut">
              <a:rPr lang="en-US" smtClean="0"/>
              <a:t>10/15/24</a:t>
            </a:fld>
            <a:endParaRPr lang="en-US"/>
          </a:p>
        </p:txBody>
      </p:sp>
      <p:sp>
        <p:nvSpPr>
          <p:cNvPr id="5" name="Footer Placeholder 4">
            <a:extLst>
              <a:ext uri="{FF2B5EF4-FFF2-40B4-BE49-F238E27FC236}">
                <a16:creationId xmlns:a16="http://schemas.microsoft.com/office/drawing/2014/main" id="{477E4CE7-D734-F13F-D984-659B982EDFB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1CBBA3-424C-85A5-38AF-F225EA0AB30F}"/>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38381515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B8789D-121E-B661-3E95-72AE4B6AF97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B5543FC-ECEC-2DDE-0104-106A3A492E5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2C5FD3F-C10F-8AA1-70B7-401B1B23B21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7FD7327-0686-96B1-9475-2555F8CC9C0F}"/>
              </a:ext>
            </a:extLst>
          </p:cNvPr>
          <p:cNvSpPr>
            <a:spLocks noGrp="1"/>
          </p:cNvSpPr>
          <p:nvPr>
            <p:ph type="dt" sz="half" idx="10"/>
          </p:nvPr>
        </p:nvSpPr>
        <p:spPr/>
        <p:txBody>
          <a:bodyPr/>
          <a:lstStyle/>
          <a:p>
            <a:fld id="{80FC6068-BAFB-FC44-B9D8-F4B3BB105DE6}" type="datetimeFigureOut">
              <a:rPr lang="en-US" smtClean="0"/>
              <a:t>10/15/24</a:t>
            </a:fld>
            <a:endParaRPr lang="en-US"/>
          </a:p>
        </p:txBody>
      </p:sp>
      <p:sp>
        <p:nvSpPr>
          <p:cNvPr id="6" name="Footer Placeholder 5">
            <a:extLst>
              <a:ext uri="{FF2B5EF4-FFF2-40B4-BE49-F238E27FC236}">
                <a16:creationId xmlns:a16="http://schemas.microsoft.com/office/drawing/2014/main" id="{41E34DDF-D8E7-3F6C-CB8F-FDF6E7090E9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3288B5A-00ED-82FA-1738-C85CB6180533}"/>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13244025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78C69-B515-DF53-BCFA-D550EC94B34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D94B141-38A1-BE22-A013-A82CC670609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1834C5C-0EE0-3A42-5D11-435E37A5F3D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C3B2EF9-C19C-EDC6-8B3D-580FBC45C73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01659E9-2F87-CFC4-B465-08D2316CBA5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1C4E6FC-2E10-A26A-D4C3-794777D19DF0}"/>
              </a:ext>
            </a:extLst>
          </p:cNvPr>
          <p:cNvSpPr>
            <a:spLocks noGrp="1"/>
          </p:cNvSpPr>
          <p:nvPr>
            <p:ph type="dt" sz="half" idx="10"/>
          </p:nvPr>
        </p:nvSpPr>
        <p:spPr/>
        <p:txBody>
          <a:bodyPr/>
          <a:lstStyle/>
          <a:p>
            <a:fld id="{80FC6068-BAFB-FC44-B9D8-F4B3BB105DE6}" type="datetimeFigureOut">
              <a:rPr lang="en-US" smtClean="0"/>
              <a:t>10/15/24</a:t>
            </a:fld>
            <a:endParaRPr lang="en-US"/>
          </a:p>
        </p:txBody>
      </p:sp>
      <p:sp>
        <p:nvSpPr>
          <p:cNvPr id="8" name="Footer Placeholder 7">
            <a:extLst>
              <a:ext uri="{FF2B5EF4-FFF2-40B4-BE49-F238E27FC236}">
                <a16:creationId xmlns:a16="http://schemas.microsoft.com/office/drawing/2014/main" id="{3CA50073-47FA-8CFF-0617-48785954C75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3760F9F-3E51-C58C-0BF6-C86FF2980C33}"/>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37620739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1D032-26A5-7A2D-F678-56393EC3DF5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298E989-75F8-BB02-B82D-11FAC5E175A1}"/>
              </a:ext>
            </a:extLst>
          </p:cNvPr>
          <p:cNvSpPr>
            <a:spLocks noGrp="1"/>
          </p:cNvSpPr>
          <p:nvPr>
            <p:ph type="dt" sz="half" idx="10"/>
          </p:nvPr>
        </p:nvSpPr>
        <p:spPr/>
        <p:txBody>
          <a:bodyPr/>
          <a:lstStyle/>
          <a:p>
            <a:fld id="{80FC6068-BAFB-FC44-B9D8-F4B3BB105DE6}" type="datetimeFigureOut">
              <a:rPr lang="en-US" smtClean="0"/>
              <a:t>10/15/24</a:t>
            </a:fld>
            <a:endParaRPr lang="en-US"/>
          </a:p>
        </p:txBody>
      </p:sp>
      <p:sp>
        <p:nvSpPr>
          <p:cNvPr id="4" name="Footer Placeholder 3">
            <a:extLst>
              <a:ext uri="{FF2B5EF4-FFF2-40B4-BE49-F238E27FC236}">
                <a16:creationId xmlns:a16="http://schemas.microsoft.com/office/drawing/2014/main" id="{B09B5C66-E958-649A-5675-A662F06A09D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6254FA4-DFC4-646F-60E5-DECF271B37C6}"/>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12658481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C104E65-08BD-6907-1F8C-723793CBF8E7}"/>
              </a:ext>
            </a:extLst>
          </p:cNvPr>
          <p:cNvSpPr>
            <a:spLocks noGrp="1"/>
          </p:cNvSpPr>
          <p:nvPr>
            <p:ph type="dt" sz="half" idx="10"/>
          </p:nvPr>
        </p:nvSpPr>
        <p:spPr/>
        <p:txBody>
          <a:bodyPr/>
          <a:lstStyle/>
          <a:p>
            <a:fld id="{80FC6068-BAFB-FC44-B9D8-F4B3BB105DE6}" type="datetimeFigureOut">
              <a:rPr lang="en-US" smtClean="0"/>
              <a:t>10/15/24</a:t>
            </a:fld>
            <a:endParaRPr lang="en-US"/>
          </a:p>
        </p:txBody>
      </p:sp>
      <p:sp>
        <p:nvSpPr>
          <p:cNvPr id="3" name="Footer Placeholder 2">
            <a:extLst>
              <a:ext uri="{FF2B5EF4-FFF2-40B4-BE49-F238E27FC236}">
                <a16:creationId xmlns:a16="http://schemas.microsoft.com/office/drawing/2014/main" id="{D661CC75-33DA-B1F6-96AF-CBB14805904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B4C4FFB-D0D0-31DD-44BD-B3E7ED184A23}"/>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41916000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C42D8-1021-2C9E-5F09-32FDF65E288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80913F2-059D-752E-A400-647BBF83037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E021D53-A503-B148-BD5E-C4D870B4551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EA35AFC-61BE-1793-693C-F41CB363D2C2}"/>
              </a:ext>
            </a:extLst>
          </p:cNvPr>
          <p:cNvSpPr>
            <a:spLocks noGrp="1"/>
          </p:cNvSpPr>
          <p:nvPr>
            <p:ph type="dt" sz="half" idx="10"/>
          </p:nvPr>
        </p:nvSpPr>
        <p:spPr/>
        <p:txBody>
          <a:bodyPr/>
          <a:lstStyle/>
          <a:p>
            <a:fld id="{80FC6068-BAFB-FC44-B9D8-F4B3BB105DE6}" type="datetimeFigureOut">
              <a:rPr lang="en-US" smtClean="0"/>
              <a:t>10/15/24</a:t>
            </a:fld>
            <a:endParaRPr lang="en-US"/>
          </a:p>
        </p:txBody>
      </p:sp>
      <p:sp>
        <p:nvSpPr>
          <p:cNvPr id="6" name="Footer Placeholder 5">
            <a:extLst>
              <a:ext uri="{FF2B5EF4-FFF2-40B4-BE49-F238E27FC236}">
                <a16:creationId xmlns:a16="http://schemas.microsoft.com/office/drawing/2014/main" id="{547AF21D-5FB2-4C84-EB29-6F451F34E43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9A1F816-AD91-E8D2-EBCE-8DA1C28AEDE9}"/>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36867510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880EA5-70CB-2324-481C-69CB3F61685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461C042-20F1-9842-172C-4C7DD2B9BC5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37864F1-02BA-BDF6-6C2A-9632A1AEAA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89DEC45-E803-35C8-EB66-A31C5C60D9B9}"/>
              </a:ext>
            </a:extLst>
          </p:cNvPr>
          <p:cNvSpPr>
            <a:spLocks noGrp="1"/>
          </p:cNvSpPr>
          <p:nvPr>
            <p:ph type="dt" sz="half" idx="10"/>
          </p:nvPr>
        </p:nvSpPr>
        <p:spPr/>
        <p:txBody>
          <a:bodyPr/>
          <a:lstStyle/>
          <a:p>
            <a:fld id="{80FC6068-BAFB-FC44-B9D8-F4B3BB105DE6}" type="datetimeFigureOut">
              <a:rPr lang="en-US" smtClean="0"/>
              <a:t>10/15/24</a:t>
            </a:fld>
            <a:endParaRPr lang="en-US"/>
          </a:p>
        </p:txBody>
      </p:sp>
      <p:sp>
        <p:nvSpPr>
          <p:cNvPr id="6" name="Footer Placeholder 5">
            <a:extLst>
              <a:ext uri="{FF2B5EF4-FFF2-40B4-BE49-F238E27FC236}">
                <a16:creationId xmlns:a16="http://schemas.microsoft.com/office/drawing/2014/main" id="{E53A919A-3F80-FD6A-344C-529C0DA6910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0F0D72-1C3C-A33E-99F8-116B63BA412E}"/>
              </a:ext>
            </a:extLst>
          </p:cNvPr>
          <p:cNvSpPr>
            <a:spLocks noGrp="1"/>
          </p:cNvSpPr>
          <p:nvPr>
            <p:ph type="sldNum" sz="quarter" idx="12"/>
          </p:nvPr>
        </p:nvSpPr>
        <p:spPr/>
        <p:txBody>
          <a:bodyPr/>
          <a:lstStyle/>
          <a:p>
            <a:fld id="{17DF6216-3A53-0949-804D-38F3812E90E8}" type="slidenum">
              <a:rPr lang="en-US" smtClean="0"/>
              <a:t>‹#›</a:t>
            </a:fld>
            <a:endParaRPr lang="en-US"/>
          </a:p>
        </p:txBody>
      </p:sp>
    </p:spTree>
    <p:extLst>
      <p:ext uri="{BB962C8B-B14F-4D97-AF65-F5344CB8AC3E}">
        <p14:creationId xmlns:p14="http://schemas.microsoft.com/office/powerpoint/2010/main" val="5202215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D30EAE4-2EA3-240E-FA0D-88C1D97D8BA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9875C67-A2AC-C558-C959-8951B3D76B9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FEED394-34D6-0BC7-0954-31A6D6795BF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0FC6068-BAFB-FC44-B9D8-F4B3BB105DE6}" type="datetimeFigureOut">
              <a:rPr lang="en-US" smtClean="0"/>
              <a:t>10/15/24</a:t>
            </a:fld>
            <a:endParaRPr lang="en-US"/>
          </a:p>
        </p:txBody>
      </p:sp>
      <p:sp>
        <p:nvSpPr>
          <p:cNvPr id="5" name="Footer Placeholder 4">
            <a:extLst>
              <a:ext uri="{FF2B5EF4-FFF2-40B4-BE49-F238E27FC236}">
                <a16:creationId xmlns:a16="http://schemas.microsoft.com/office/drawing/2014/main" id="{7F19F240-BF3F-ED66-6361-38718558379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A1740C0-6F4C-5793-2DBF-B20945C2C99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7DF6216-3A53-0949-804D-38F3812E90E8}" type="slidenum">
              <a:rPr lang="en-US" smtClean="0"/>
              <a:t>‹#›</a:t>
            </a:fld>
            <a:endParaRPr lang="en-US"/>
          </a:p>
        </p:txBody>
      </p:sp>
    </p:spTree>
    <p:extLst>
      <p:ext uri="{BB962C8B-B14F-4D97-AF65-F5344CB8AC3E}">
        <p14:creationId xmlns:p14="http://schemas.microsoft.com/office/powerpoint/2010/main" val="7157387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oleObject" Target="../embeddings/oleObject6.bin"/><Relationship Id="rId3" Type="http://schemas.openxmlformats.org/officeDocument/2006/relationships/oleObject" Target="../embeddings/oleObject4.bin"/><Relationship Id="rId7" Type="http://schemas.openxmlformats.org/officeDocument/2006/relationships/image" Target="../media/image40.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39.emf"/><Relationship Id="rId5" Type="http://schemas.openxmlformats.org/officeDocument/2006/relationships/oleObject" Target="../embeddings/oleObject5.bin"/><Relationship Id="rId4" Type="http://schemas.openxmlformats.org/officeDocument/2006/relationships/image" Target="../media/image38.emf"/><Relationship Id="rId9" Type="http://schemas.openxmlformats.org/officeDocument/2006/relationships/image" Target="../media/image41.emf"/></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3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3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4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4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4.xml"/><Relationship Id="rId1" Type="http://schemas.openxmlformats.org/officeDocument/2006/relationships/slideLayout" Target="../slideLayouts/slideLayout2.xml"/><Relationship Id="rId5" Type="http://schemas.openxmlformats.org/officeDocument/2006/relationships/image" Target="../media/image64.png"/><Relationship Id="rId4" Type="http://schemas.openxmlformats.org/officeDocument/2006/relationships/image" Target="../media/image63.png"/></Relationships>
</file>

<file path=ppt/slides/_rels/slide4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68.png"/><Relationship Id="rId7" Type="http://schemas.openxmlformats.org/officeDocument/2006/relationships/image" Target="../media/image72.png"/><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4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oleObject" Target="../embeddings/oleObject1.bin"/><Relationship Id="rId7" Type="http://schemas.openxmlformats.org/officeDocument/2006/relationships/oleObject" Target="../embeddings/oleObject3.bin"/><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9.emf"/><Relationship Id="rId5" Type="http://schemas.openxmlformats.org/officeDocument/2006/relationships/oleObject" Target="../embeddings/oleObject2.bin"/><Relationship Id="rId4" Type="http://schemas.openxmlformats.org/officeDocument/2006/relationships/image" Target="../media/image8.emf"/></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7F98DB-DE2C-07D3-123C-E9582F858925}"/>
              </a:ext>
            </a:extLst>
          </p:cNvPr>
          <p:cNvSpPr>
            <a:spLocks noGrp="1"/>
          </p:cNvSpPr>
          <p:nvPr>
            <p:ph type="ctrTitle"/>
          </p:nvPr>
        </p:nvSpPr>
        <p:spPr>
          <a:xfrm>
            <a:off x="1524000" y="1187669"/>
            <a:ext cx="9144000" cy="2553521"/>
          </a:xfrm>
        </p:spPr>
        <p:txBody>
          <a:bodyPr>
            <a:normAutofit/>
          </a:bodyPr>
          <a:lstStyle/>
          <a:p>
            <a:r>
              <a:rPr lang="en-US" sz="4400" dirty="0"/>
              <a:t>Model differentiation pathway of non-naïve CD8s in T1D subjects informed by </a:t>
            </a:r>
            <a:r>
              <a:rPr lang="en-US" sz="4400" dirty="0" err="1"/>
              <a:t>ATACseq</a:t>
            </a:r>
            <a:endParaRPr lang="en-US" sz="4400" dirty="0"/>
          </a:p>
        </p:txBody>
      </p:sp>
      <p:sp>
        <p:nvSpPr>
          <p:cNvPr id="3" name="Subtitle 2">
            <a:extLst>
              <a:ext uri="{FF2B5EF4-FFF2-40B4-BE49-F238E27FC236}">
                <a16:creationId xmlns:a16="http://schemas.microsoft.com/office/drawing/2014/main" id="{C22C488F-513A-E9AC-F871-02135EAB1B73}"/>
              </a:ext>
            </a:extLst>
          </p:cNvPr>
          <p:cNvSpPr>
            <a:spLocks noGrp="1"/>
          </p:cNvSpPr>
          <p:nvPr>
            <p:ph type="subTitle" idx="1"/>
          </p:nvPr>
        </p:nvSpPr>
        <p:spPr>
          <a:xfrm>
            <a:off x="1524000" y="4117045"/>
            <a:ext cx="9144000" cy="1655762"/>
          </a:xfrm>
        </p:spPr>
        <p:txBody>
          <a:bodyPr/>
          <a:lstStyle/>
          <a:p>
            <a:r>
              <a:rPr lang="en-US" dirty="0"/>
              <a:t>10-17-24 SI meeting</a:t>
            </a:r>
          </a:p>
          <a:p>
            <a:r>
              <a:rPr lang="en-US" dirty="0"/>
              <a:t>Ty Bottorff – Bioinformatics postdoc</a:t>
            </a:r>
          </a:p>
          <a:p>
            <a:r>
              <a:rPr lang="en-US" dirty="0"/>
              <a:t>Linsley lab</a:t>
            </a:r>
          </a:p>
        </p:txBody>
      </p:sp>
    </p:spTree>
    <p:extLst>
      <p:ext uri="{BB962C8B-B14F-4D97-AF65-F5344CB8AC3E}">
        <p14:creationId xmlns:p14="http://schemas.microsoft.com/office/powerpoint/2010/main" val="3922328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424582-803F-9A80-B9A9-78754A44951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3C437B9-8246-9BC9-5DD1-85E35C730EA4}"/>
              </a:ext>
            </a:extLst>
          </p:cNvPr>
          <p:cNvSpPr>
            <a:spLocks noGrp="1"/>
          </p:cNvSpPr>
          <p:nvPr>
            <p:ph type="title"/>
          </p:nvPr>
        </p:nvSpPr>
        <p:spPr>
          <a:xfrm>
            <a:off x="838200" y="593725"/>
            <a:ext cx="9878122" cy="1325563"/>
          </a:xfrm>
        </p:spPr>
        <p:txBody>
          <a:bodyPr>
            <a:noAutofit/>
          </a:bodyPr>
          <a:lstStyle/>
          <a:p>
            <a:r>
              <a:rPr lang="en-US" dirty="0"/>
              <a:t>Epigenetic profiles of non-naïve CD8s from R and NR to teplizumab are not clearly distinct</a:t>
            </a:r>
          </a:p>
        </p:txBody>
      </p:sp>
      <p:sp>
        <p:nvSpPr>
          <p:cNvPr id="5" name="TextBox 4">
            <a:extLst>
              <a:ext uri="{FF2B5EF4-FFF2-40B4-BE49-F238E27FC236}">
                <a16:creationId xmlns:a16="http://schemas.microsoft.com/office/drawing/2014/main" id="{5C803718-78D8-3C20-C40F-5E9797D8CA99}"/>
              </a:ext>
            </a:extLst>
          </p:cNvPr>
          <p:cNvSpPr txBox="1"/>
          <p:nvPr/>
        </p:nvSpPr>
        <p:spPr>
          <a:xfrm>
            <a:off x="6922770" y="4786947"/>
            <a:ext cx="4846320" cy="1477328"/>
          </a:xfrm>
          <a:prstGeom prst="rect">
            <a:avLst/>
          </a:prstGeom>
          <a:noFill/>
        </p:spPr>
        <p:txBody>
          <a:bodyPr wrap="square" rtlCol="0">
            <a:spAutoFit/>
          </a:bodyPr>
          <a:lstStyle/>
          <a:p>
            <a:r>
              <a:rPr lang="en-US" dirty="0"/>
              <a:t>Why don’t we see differences?</a:t>
            </a:r>
          </a:p>
          <a:p>
            <a:pPr marL="342900" indent="-342900">
              <a:buAutoNum type="arabicParenR"/>
            </a:pPr>
            <a:r>
              <a:rPr lang="en-US" dirty="0"/>
              <a:t>Underpowered (n = 10, 6R and 4 NR)</a:t>
            </a:r>
          </a:p>
          <a:p>
            <a:pPr marL="342900" indent="-342900">
              <a:buAutoNum type="arabicParenR"/>
            </a:pPr>
            <a:r>
              <a:rPr lang="en-US" dirty="0"/>
              <a:t>Frequencies of cell types may be different in R vs. NR rather than the phenotypes being distinct</a:t>
            </a:r>
          </a:p>
        </p:txBody>
      </p:sp>
      <p:pic>
        <p:nvPicPr>
          <p:cNvPr id="4" name="Picture 3">
            <a:extLst>
              <a:ext uri="{FF2B5EF4-FFF2-40B4-BE49-F238E27FC236}">
                <a16:creationId xmlns:a16="http://schemas.microsoft.com/office/drawing/2014/main" id="{5A7A3CD4-DF0A-0B85-1A6A-E5918C118853}"/>
              </a:ext>
            </a:extLst>
          </p:cNvPr>
          <p:cNvPicPr>
            <a:picLocks noChangeAspect="1"/>
          </p:cNvPicPr>
          <p:nvPr/>
        </p:nvPicPr>
        <p:blipFill>
          <a:blip r:embed="rId3"/>
          <a:stretch>
            <a:fillRect/>
          </a:stretch>
        </p:blipFill>
        <p:spPr>
          <a:xfrm>
            <a:off x="247650" y="2323077"/>
            <a:ext cx="6600825" cy="4287231"/>
          </a:xfrm>
          <a:prstGeom prst="rect">
            <a:avLst/>
          </a:prstGeom>
        </p:spPr>
      </p:pic>
    </p:spTree>
    <p:extLst>
      <p:ext uri="{BB962C8B-B14F-4D97-AF65-F5344CB8AC3E}">
        <p14:creationId xmlns:p14="http://schemas.microsoft.com/office/powerpoint/2010/main" val="20008024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066990-1E04-DC1C-7FA6-9ECF1A609DD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FEDD376-BF7A-9505-E15C-3E2E7057FF01}"/>
              </a:ext>
            </a:extLst>
          </p:cNvPr>
          <p:cNvSpPr>
            <a:spLocks noGrp="1"/>
          </p:cNvSpPr>
          <p:nvPr>
            <p:ph type="title"/>
          </p:nvPr>
        </p:nvSpPr>
        <p:spPr>
          <a:xfrm>
            <a:off x="838200" y="593725"/>
            <a:ext cx="9878122" cy="1325563"/>
          </a:xfrm>
        </p:spPr>
        <p:txBody>
          <a:bodyPr>
            <a:normAutofit/>
          </a:bodyPr>
          <a:lstStyle/>
          <a:p>
            <a:r>
              <a:rPr lang="en-US" dirty="0"/>
              <a:t>Epigenetic profiles of different non-naive CD8 populations are distinct</a:t>
            </a:r>
          </a:p>
        </p:txBody>
      </p:sp>
      <p:pic>
        <p:nvPicPr>
          <p:cNvPr id="4" name="Picture 3">
            <a:extLst>
              <a:ext uri="{FF2B5EF4-FFF2-40B4-BE49-F238E27FC236}">
                <a16:creationId xmlns:a16="http://schemas.microsoft.com/office/drawing/2014/main" id="{8E152408-990C-F857-15EE-E8CB845E6C84}"/>
              </a:ext>
            </a:extLst>
          </p:cNvPr>
          <p:cNvPicPr>
            <a:picLocks noChangeAspect="1"/>
          </p:cNvPicPr>
          <p:nvPr/>
        </p:nvPicPr>
        <p:blipFill>
          <a:blip r:embed="rId3"/>
          <a:stretch>
            <a:fillRect/>
          </a:stretch>
        </p:blipFill>
        <p:spPr>
          <a:xfrm>
            <a:off x="2019300" y="1828463"/>
            <a:ext cx="7943850" cy="5029537"/>
          </a:xfrm>
          <a:prstGeom prst="rect">
            <a:avLst/>
          </a:prstGeom>
        </p:spPr>
      </p:pic>
    </p:spTree>
    <p:extLst>
      <p:ext uri="{BB962C8B-B14F-4D97-AF65-F5344CB8AC3E}">
        <p14:creationId xmlns:p14="http://schemas.microsoft.com/office/powerpoint/2010/main" val="10615149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745780-4AB6-B7D7-22B5-10E5D782AB9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7C7A822-9792-29D7-6579-B957F8353238}"/>
              </a:ext>
            </a:extLst>
          </p:cNvPr>
          <p:cNvSpPr>
            <a:spLocks noGrp="1"/>
          </p:cNvSpPr>
          <p:nvPr>
            <p:ph type="title"/>
          </p:nvPr>
        </p:nvSpPr>
        <p:spPr>
          <a:xfrm>
            <a:off x="838200" y="593725"/>
            <a:ext cx="9878122" cy="1325563"/>
          </a:xfrm>
        </p:spPr>
        <p:txBody>
          <a:bodyPr>
            <a:normAutofit/>
          </a:bodyPr>
          <a:lstStyle/>
          <a:p>
            <a:r>
              <a:rPr lang="en-US" dirty="0"/>
              <a:t>Sanity check: DP non-naïve CD8s do show signs of exhaustion</a:t>
            </a:r>
          </a:p>
        </p:txBody>
      </p:sp>
      <p:pic>
        <p:nvPicPr>
          <p:cNvPr id="6" name="Picture 5">
            <a:extLst>
              <a:ext uri="{FF2B5EF4-FFF2-40B4-BE49-F238E27FC236}">
                <a16:creationId xmlns:a16="http://schemas.microsoft.com/office/drawing/2014/main" id="{1A0348C8-814C-0E9D-1C77-E86E308332B5}"/>
              </a:ext>
            </a:extLst>
          </p:cNvPr>
          <p:cNvPicPr>
            <a:picLocks noChangeAspect="1"/>
          </p:cNvPicPr>
          <p:nvPr/>
        </p:nvPicPr>
        <p:blipFill>
          <a:blip r:embed="rId3"/>
          <a:stretch>
            <a:fillRect/>
          </a:stretch>
        </p:blipFill>
        <p:spPr>
          <a:xfrm>
            <a:off x="0" y="1819564"/>
            <a:ext cx="5378215" cy="5038436"/>
          </a:xfrm>
          <a:prstGeom prst="rect">
            <a:avLst/>
          </a:prstGeom>
        </p:spPr>
      </p:pic>
      <p:pic>
        <p:nvPicPr>
          <p:cNvPr id="7" name="Picture 6">
            <a:extLst>
              <a:ext uri="{FF2B5EF4-FFF2-40B4-BE49-F238E27FC236}">
                <a16:creationId xmlns:a16="http://schemas.microsoft.com/office/drawing/2014/main" id="{811151AA-5D64-3395-CE0F-26538A7693BB}"/>
              </a:ext>
            </a:extLst>
          </p:cNvPr>
          <p:cNvPicPr>
            <a:picLocks noChangeAspect="1"/>
          </p:cNvPicPr>
          <p:nvPr/>
        </p:nvPicPr>
        <p:blipFill>
          <a:blip r:embed="rId4"/>
          <a:stretch>
            <a:fillRect/>
          </a:stretch>
        </p:blipFill>
        <p:spPr>
          <a:xfrm>
            <a:off x="5407424" y="3205018"/>
            <a:ext cx="6784576" cy="2253951"/>
          </a:xfrm>
          <a:prstGeom prst="rect">
            <a:avLst/>
          </a:prstGeom>
        </p:spPr>
      </p:pic>
    </p:spTree>
    <p:extLst>
      <p:ext uri="{BB962C8B-B14F-4D97-AF65-F5344CB8AC3E}">
        <p14:creationId xmlns:p14="http://schemas.microsoft.com/office/powerpoint/2010/main" val="33663708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842660-12D0-E7F1-94B7-DE8C0E1A4E8B}"/>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9AA4A06D-B516-58FC-D343-6A54D7B8044D}"/>
              </a:ext>
            </a:extLst>
          </p:cNvPr>
          <p:cNvPicPr>
            <a:picLocks noChangeAspect="1"/>
          </p:cNvPicPr>
          <p:nvPr/>
        </p:nvPicPr>
        <p:blipFill>
          <a:blip r:embed="rId3"/>
          <a:stretch>
            <a:fillRect/>
          </a:stretch>
        </p:blipFill>
        <p:spPr>
          <a:xfrm>
            <a:off x="6507894" y="3107724"/>
            <a:ext cx="5684106" cy="2505598"/>
          </a:xfrm>
          <a:prstGeom prst="rect">
            <a:avLst/>
          </a:prstGeom>
        </p:spPr>
      </p:pic>
      <p:sp>
        <p:nvSpPr>
          <p:cNvPr id="19" name="Title 18">
            <a:extLst>
              <a:ext uri="{FF2B5EF4-FFF2-40B4-BE49-F238E27FC236}">
                <a16:creationId xmlns:a16="http://schemas.microsoft.com/office/drawing/2014/main" id="{2D5C313B-091A-0565-2E67-E38C9ACB2E7A}"/>
              </a:ext>
            </a:extLst>
          </p:cNvPr>
          <p:cNvSpPr>
            <a:spLocks noGrp="1"/>
          </p:cNvSpPr>
          <p:nvPr>
            <p:ph type="title"/>
          </p:nvPr>
        </p:nvSpPr>
        <p:spPr/>
        <p:txBody>
          <a:bodyPr>
            <a:noAutofit/>
          </a:bodyPr>
          <a:lstStyle/>
          <a:p>
            <a:r>
              <a:rPr lang="en-US" dirty="0"/>
              <a:t>Potential weak effect of telomerase genes more accessible in non-exhausted vs. DP CD127</a:t>
            </a:r>
            <a:r>
              <a:rPr lang="en-US" baseline="30000" dirty="0"/>
              <a:t>+</a:t>
            </a:r>
            <a:r>
              <a:rPr lang="en-US" dirty="0"/>
              <a:t> CD8s</a:t>
            </a:r>
          </a:p>
        </p:txBody>
      </p:sp>
      <p:pic>
        <p:nvPicPr>
          <p:cNvPr id="3" name="Picture 2">
            <a:extLst>
              <a:ext uri="{FF2B5EF4-FFF2-40B4-BE49-F238E27FC236}">
                <a16:creationId xmlns:a16="http://schemas.microsoft.com/office/drawing/2014/main" id="{A532360A-EA43-51E6-07C8-4B71173E35A5}"/>
              </a:ext>
            </a:extLst>
          </p:cNvPr>
          <p:cNvPicPr>
            <a:picLocks noChangeAspect="1"/>
          </p:cNvPicPr>
          <p:nvPr/>
        </p:nvPicPr>
        <p:blipFill>
          <a:blip r:embed="rId4"/>
          <a:stretch>
            <a:fillRect/>
          </a:stretch>
        </p:blipFill>
        <p:spPr>
          <a:xfrm>
            <a:off x="0" y="1927654"/>
            <a:ext cx="6595436" cy="4690278"/>
          </a:xfrm>
          <a:prstGeom prst="rect">
            <a:avLst/>
          </a:prstGeom>
        </p:spPr>
      </p:pic>
    </p:spTree>
    <p:extLst>
      <p:ext uri="{BB962C8B-B14F-4D97-AF65-F5344CB8AC3E}">
        <p14:creationId xmlns:p14="http://schemas.microsoft.com/office/powerpoint/2010/main" val="39612374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63F271-7169-1115-1EF3-CE3BF477816E}"/>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B9AD7D28-49C2-0B8B-79CB-FA2C8F40B6BC}"/>
              </a:ext>
            </a:extLst>
          </p:cNvPr>
          <p:cNvSpPr>
            <a:spLocks noGrp="1"/>
          </p:cNvSpPr>
          <p:nvPr>
            <p:ph type="title"/>
          </p:nvPr>
        </p:nvSpPr>
        <p:spPr/>
        <p:txBody>
          <a:bodyPr>
            <a:noAutofit/>
          </a:bodyPr>
          <a:lstStyle/>
          <a:p>
            <a:r>
              <a:rPr lang="en-US" dirty="0"/>
              <a:t>DP CD57</a:t>
            </a:r>
            <a:r>
              <a:rPr lang="en-US" baseline="30000" dirty="0"/>
              <a:t>+ </a:t>
            </a:r>
            <a:r>
              <a:rPr lang="en-US" dirty="0"/>
              <a:t>CD8s are less progenitor T</a:t>
            </a:r>
            <a:r>
              <a:rPr lang="en-US" baseline="-25000" dirty="0"/>
              <a:t>ex</a:t>
            </a:r>
            <a:r>
              <a:rPr lang="en-US" dirty="0"/>
              <a:t> and more terminal/effector T</a:t>
            </a:r>
            <a:r>
              <a:rPr lang="en-US" baseline="-25000" dirty="0"/>
              <a:t>ex, </a:t>
            </a:r>
            <a:r>
              <a:rPr lang="en-US" dirty="0"/>
              <a:t>cytotoxic with DP PD-1</a:t>
            </a:r>
            <a:r>
              <a:rPr lang="en-US" baseline="30000" dirty="0"/>
              <a:t>+</a:t>
            </a:r>
            <a:r>
              <a:rPr lang="en-US" dirty="0"/>
              <a:t> CD8s</a:t>
            </a:r>
          </a:p>
        </p:txBody>
      </p:sp>
      <p:pic>
        <p:nvPicPr>
          <p:cNvPr id="2" name="Picture 1">
            <a:extLst>
              <a:ext uri="{FF2B5EF4-FFF2-40B4-BE49-F238E27FC236}">
                <a16:creationId xmlns:a16="http://schemas.microsoft.com/office/drawing/2014/main" id="{934528A4-C3E0-A3A6-B16C-88E083C2981A}"/>
              </a:ext>
            </a:extLst>
          </p:cNvPr>
          <p:cNvPicPr>
            <a:picLocks noChangeAspect="1"/>
          </p:cNvPicPr>
          <p:nvPr/>
        </p:nvPicPr>
        <p:blipFill>
          <a:blip r:embed="rId3"/>
          <a:stretch>
            <a:fillRect/>
          </a:stretch>
        </p:blipFill>
        <p:spPr>
          <a:xfrm>
            <a:off x="56995" y="1597890"/>
            <a:ext cx="3157193" cy="5260109"/>
          </a:xfrm>
          <a:prstGeom prst="rect">
            <a:avLst/>
          </a:prstGeom>
        </p:spPr>
      </p:pic>
      <p:pic>
        <p:nvPicPr>
          <p:cNvPr id="3" name="Picture 2">
            <a:extLst>
              <a:ext uri="{FF2B5EF4-FFF2-40B4-BE49-F238E27FC236}">
                <a16:creationId xmlns:a16="http://schemas.microsoft.com/office/drawing/2014/main" id="{6CAF88CA-AFDD-CECE-5489-8AC43F58DFDF}"/>
              </a:ext>
            </a:extLst>
          </p:cNvPr>
          <p:cNvPicPr>
            <a:picLocks noChangeAspect="1"/>
          </p:cNvPicPr>
          <p:nvPr/>
        </p:nvPicPr>
        <p:blipFill>
          <a:blip r:embed="rId4"/>
          <a:stretch>
            <a:fillRect/>
          </a:stretch>
        </p:blipFill>
        <p:spPr>
          <a:xfrm>
            <a:off x="3287305" y="1597890"/>
            <a:ext cx="3192205" cy="5260110"/>
          </a:xfrm>
          <a:prstGeom prst="rect">
            <a:avLst/>
          </a:prstGeom>
        </p:spPr>
      </p:pic>
      <p:pic>
        <p:nvPicPr>
          <p:cNvPr id="4" name="Picture 3">
            <a:extLst>
              <a:ext uri="{FF2B5EF4-FFF2-40B4-BE49-F238E27FC236}">
                <a16:creationId xmlns:a16="http://schemas.microsoft.com/office/drawing/2014/main" id="{3478972D-A9E2-9E63-1EA2-9F4EBEB41108}"/>
              </a:ext>
            </a:extLst>
          </p:cNvPr>
          <p:cNvPicPr>
            <a:picLocks noChangeAspect="1"/>
          </p:cNvPicPr>
          <p:nvPr/>
        </p:nvPicPr>
        <p:blipFill>
          <a:blip r:embed="rId5"/>
          <a:stretch>
            <a:fillRect/>
          </a:stretch>
        </p:blipFill>
        <p:spPr>
          <a:xfrm>
            <a:off x="6552627" y="1574080"/>
            <a:ext cx="5630488" cy="5283919"/>
          </a:xfrm>
          <a:prstGeom prst="rect">
            <a:avLst/>
          </a:prstGeom>
        </p:spPr>
      </p:pic>
    </p:spTree>
    <p:extLst>
      <p:ext uri="{BB962C8B-B14F-4D97-AF65-F5344CB8AC3E}">
        <p14:creationId xmlns:p14="http://schemas.microsoft.com/office/powerpoint/2010/main" val="25995808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6F40A6-7F17-4EC9-44FF-3995CA39D91C}"/>
            </a:ext>
          </a:extLst>
        </p:cNvPr>
        <p:cNvGrpSpPr/>
        <p:nvPr/>
      </p:nvGrpSpPr>
      <p:grpSpPr>
        <a:xfrm>
          <a:off x="0" y="0"/>
          <a:ext cx="0" cy="0"/>
          <a:chOff x="0" y="0"/>
          <a:chExt cx="0" cy="0"/>
        </a:xfrm>
      </p:grpSpPr>
      <p:sp>
        <p:nvSpPr>
          <p:cNvPr id="19" name="Title 18">
            <a:extLst>
              <a:ext uri="{FF2B5EF4-FFF2-40B4-BE49-F238E27FC236}">
                <a16:creationId xmlns:a16="http://schemas.microsoft.com/office/drawing/2014/main" id="{D9403DB5-76B1-895C-3F98-5D3F6F16432F}"/>
              </a:ext>
            </a:extLst>
          </p:cNvPr>
          <p:cNvSpPr>
            <a:spLocks noGrp="1"/>
          </p:cNvSpPr>
          <p:nvPr>
            <p:ph type="title"/>
          </p:nvPr>
        </p:nvSpPr>
        <p:spPr/>
        <p:txBody>
          <a:bodyPr>
            <a:noAutofit/>
          </a:bodyPr>
          <a:lstStyle/>
          <a:p>
            <a:r>
              <a:rPr lang="en-US" dirty="0"/>
              <a:t>CD57</a:t>
            </a:r>
            <a:r>
              <a:rPr lang="en-US" baseline="30000" dirty="0"/>
              <a:t>+</a:t>
            </a:r>
            <a:r>
              <a:rPr lang="en-US" dirty="0"/>
              <a:t> CD8s have high </a:t>
            </a:r>
            <a:r>
              <a:rPr lang="en-US" dirty="0" err="1"/>
              <a:t>pseudotime</a:t>
            </a:r>
            <a:r>
              <a:rPr lang="en-US" dirty="0"/>
              <a:t> values in </a:t>
            </a:r>
            <a:r>
              <a:rPr lang="en-US" dirty="0" err="1"/>
              <a:t>scRNAseq</a:t>
            </a:r>
            <a:r>
              <a:rPr lang="en-US" dirty="0"/>
              <a:t> experiment of T1D patients</a:t>
            </a:r>
          </a:p>
        </p:txBody>
      </p:sp>
      <p:pic>
        <p:nvPicPr>
          <p:cNvPr id="3" name="Picture 2">
            <a:extLst>
              <a:ext uri="{FF2B5EF4-FFF2-40B4-BE49-F238E27FC236}">
                <a16:creationId xmlns:a16="http://schemas.microsoft.com/office/drawing/2014/main" id="{F66D1100-E205-C189-63A9-95996FF4DB66}"/>
              </a:ext>
            </a:extLst>
          </p:cNvPr>
          <p:cNvPicPr>
            <a:picLocks noChangeAspect="1"/>
          </p:cNvPicPr>
          <p:nvPr/>
        </p:nvPicPr>
        <p:blipFill>
          <a:blip r:embed="rId3"/>
          <a:stretch>
            <a:fillRect/>
          </a:stretch>
        </p:blipFill>
        <p:spPr>
          <a:xfrm>
            <a:off x="5981510" y="2054942"/>
            <a:ext cx="6210490" cy="4655574"/>
          </a:xfrm>
          <a:prstGeom prst="rect">
            <a:avLst/>
          </a:prstGeom>
        </p:spPr>
      </p:pic>
      <p:pic>
        <p:nvPicPr>
          <p:cNvPr id="6" name="Picture 5">
            <a:extLst>
              <a:ext uri="{FF2B5EF4-FFF2-40B4-BE49-F238E27FC236}">
                <a16:creationId xmlns:a16="http://schemas.microsoft.com/office/drawing/2014/main" id="{3D59C758-E736-7BC8-9DB2-8424CA2044DC}"/>
              </a:ext>
            </a:extLst>
          </p:cNvPr>
          <p:cNvPicPr>
            <a:picLocks noChangeAspect="1"/>
          </p:cNvPicPr>
          <p:nvPr/>
        </p:nvPicPr>
        <p:blipFill>
          <a:blip r:embed="rId4"/>
          <a:stretch>
            <a:fillRect/>
          </a:stretch>
        </p:blipFill>
        <p:spPr>
          <a:xfrm>
            <a:off x="77498" y="1779253"/>
            <a:ext cx="5717246" cy="5078747"/>
          </a:xfrm>
          <a:prstGeom prst="rect">
            <a:avLst/>
          </a:prstGeom>
        </p:spPr>
      </p:pic>
      <p:sp>
        <p:nvSpPr>
          <p:cNvPr id="2" name="TextBox 1">
            <a:extLst>
              <a:ext uri="{FF2B5EF4-FFF2-40B4-BE49-F238E27FC236}">
                <a16:creationId xmlns:a16="http://schemas.microsoft.com/office/drawing/2014/main" id="{B0A39DC9-E4EA-879E-F8B1-79A6C5919DB5}"/>
              </a:ext>
            </a:extLst>
          </p:cNvPr>
          <p:cNvSpPr txBox="1"/>
          <p:nvPr/>
        </p:nvSpPr>
        <p:spPr>
          <a:xfrm>
            <a:off x="10701008" y="6446445"/>
            <a:ext cx="1539204" cy="369332"/>
          </a:xfrm>
          <a:prstGeom prst="rect">
            <a:avLst/>
          </a:prstGeom>
          <a:noFill/>
        </p:spPr>
        <p:txBody>
          <a:bodyPr wrap="none" rtlCol="0">
            <a:spAutoFit/>
          </a:bodyPr>
          <a:lstStyle/>
          <a:p>
            <a:r>
              <a:rPr lang="en-US" dirty="0" err="1"/>
              <a:t>Basilin</a:t>
            </a:r>
            <a:r>
              <a:rPr lang="en-US" dirty="0"/>
              <a:t> Benson</a:t>
            </a:r>
          </a:p>
        </p:txBody>
      </p:sp>
    </p:spTree>
    <p:extLst>
      <p:ext uri="{BB962C8B-B14F-4D97-AF65-F5344CB8AC3E}">
        <p14:creationId xmlns:p14="http://schemas.microsoft.com/office/powerpoint/2010/main" val="34660379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EC365D-A25B-A1D8-2117-DB73AB496796}"/>
            </a:ext>
          </a:extLst>
        </p:cNvPr>
        <p:cNvGrpSpPr/>
        <p:nvPr/>
      </p:nvGrpSpPr>
      <p:grpSpPr>
        <a:xfrm>
          <a:off x="0" y="0"/>
          <a:ext cx="0" cy="0"/>
          <a:chOff x="0" y="0"/>
          <a:chExt cx="0" cy="0"/>
        </a:xfrm>
      </p:grpSpPr>
      <p:sp>
        <p:nvSpPr>
          <p:cNvPr id="19" name="Title 18">
            <a:extLst>
              <a:ext uri="{FF2B5EF4-FFF2-40B4-BE49-F238E27FC236}">
                <a16:creationId xmlns:a16="http://schemas.microsoft.com/office/drawing/2014/main" id="{9411A230-BB97-9793-83BB-00EC50ABD93E}"/>
              </a:ext>
            </a:extLst>
          </p:cNvPr>
          <p:cNvSpPr>
            <a:spLocks noGrp="1"/>
          </p:cNvSpPr>
          <p:nvPr>
            <p:ph type="title"/>
          </p:nvPr>
        </p:nvSpPr>
        <p:spPr/>
        <p:txBody>
          <a:bodyPr>
            <a:noAutofit/>
          </a:bodyPr>
          <a:lstStyle/>
          <a:p>
            <a:r>
              <a:rPr lang="en-US" dirty="0"/>
              <a:t>Transcriptomic phenotype of cells later in </a:t>
            </a:r>
            <a:r>
              <a:rPr lang="en-US" dirty="0" err="1"/>
              <a:t>pseudotime</a:t>
            </a:r>
            <a:r>
              <a:rPr lang="en-US" dirty="0"/>
              <a:t> is more cytotoxic and terminal/effector T</a:t>
            </a:r>
            <a:r>
              <a:rPr lang="en-US" baseline="-25000" dirty="0"/>
              <a:t>ex</a:t>
            </a:r>
          </a:p>
        </p:txBody>
      </p:sp>
      <p:pic>
        <p:nvPicPr>
          <p:cNvPr id="3" name="Picture 2">
            <a:extLst>
              <a:ext uri="{FF2B5EF4-FFF2-40B4-BE49-F238E27FC236}">
                <a16:creationId xmlns:a16="http://schemas.microsoft.com/office/drawing/2014/main" id="{3A47A5B3-BF0C-6D2C-6A4B-56F8CEE76949}"/>
              </a:ext>
            </a:extLst>
          </p:cNvPr>
          <p:cNvPicPr>
            <a:picLocks noChangeAspect="1"/>
          </p:cNvPicPr>
          <p:nvPr/>
        </p:nvPicPr>
        <p:blipFill>
          <a:blip r:embed="rId3"/>
          <a:stretch>
            <a:fillRect/>
          </a:stretch>
        </p:blipFill>
        <p:spPr>
          <a:xfrm>
            <a:off x="314092" y="1853050"/>
            <a:ext cx="11517352" cy="4805562"/>
          </a:xfrm>
          <a:prstGeom prst="rect">
            <a:avLst/>
          </a:prstGeom>
        </p:spPr>
      </p:pic>
    </p:spTree>
    <p:extLst>
      <p:ext uri="{BB962C8B-B14F-4D97-AF65-F5344CB8AC3E}">
        <p14:creationId xmlns:p14="http://schemas.microsoft.com/office/powerpoint/2010/main" val="5279785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1F1162-4ED7-598B-443C-B44AC47BCD35}"/>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B8004E04-3684-F059-15F5-6A512CE7F169}"/>
              </a:ext>
            </a:extLst>
          </p:cNvPr>
          <p:cNvSpPr>
            <a:spLocks noGrp="1"/>
          </p:cNvSpPr>
          <p:nvPr>
            <p:ph type="title"/>
          </p:nvPr>
        </p:nvSpPr>
        <p:spPr/>
        <p:txBody>
          <a:bodyPr>
            <a:normAutofit/>
          </a:bodyPr>
          <a:lstStyle/>
          <a:p>
            <a:r>
              <a:rPr lang="en-US" dirty="0"/>
              <a:t>PD-1</a:t>
            </a:r>
            <a:r>
              <a:rPr lang="en-US" baseline="30000" dirty="0"/>
              <a:t>+</a:t>
            </a:r>
            <a:r>
              <a:rPr lang="en-US" dirty="0"/>
              <a:t> and CD57</a:t>
            </a:r>
            <a:r>
              <a:rPr lang="en-US" baseline="30000" dirty="0"/>
              <a:t>+</a:t>
            </a:r>
            <a:r>
              <a:rPr lang="en-US" dirty="0"/>
              <a:t> T</a:t>
            </a:r>
            <a:r>
              <a:rPr lang="en-US" baseline="-25000" dirty="0"/>
              <a:t>ex</a:t>
            </a:r>
            <a:r>
              <a:rPr lang="en-US" dirty="0"/>
              <a:t> populations share a common lineage, population fluidity</a:t>
            </a:r>
          </a:p>
        </p:txBody>
      </p:sp>
      <p:pic>
        <p:nvPicPr>
          <p:cNvPr id="3" name="Picture 2">
            <a:extLst>
              <a:ext uri="{FF2B5EF4-FFF2-40B4-BE49-F238E27FC236}">
                <a16:creationId xmlns:a16="http://schemas.microsoft.com/office/drawing/2014/main" id="{22D2AFE1-03F8-4F02-7FD3-A1458AB7E7E4}"/>
              </a:ext>
            </a:extLst>
          </p:cNvPr>
          <p:cNvPicPr>
            <a:picLocks noChangeAspect="1"/>
          </p:cNvPicPr>
          <p:nvPr/>
        </p:nvPicPr>
        <p:blipFill>
          <a:blip r:embed="rId3"/>
          <a:stretch>
            <a:fillRect/>
          </a:stretch>
        </p:blipFill>
        <p:spPr>
          <a:xfrm>
            <a:off x="3216425" y="1598951"/>
            <a:ext cx="5468170" cy="2782156"/>
          </a:xfrm>
          <a:prstGeom prst="rect">
            <a:avLst/>
          </a:prstGeom>
        </p:spPr>
      </p:pic>
      <p:pic>
        <p:nvPicPr>
          <p:cNvPr id="4" name="Picture 3">
            <a:extLst>
              <a:ext uri="{FF2B5EF4-FFF2-40B4-BE49-F238E27FC236}">
                <a16:creationId xmlns:a16="http://schemas.microsoft.com/office/drawing/2014/main" id="{E807D86B-BA6F-A5BA-FCAF-9484FB9DE9BD}"/>
              </a:ext>
            </a:extLst>
          </p:cNvPr>
          <p:cNvPicPr>
            <a:picLocks noChangeAspect="1"/>
          </p:cNvPicPr>
          <p:nvPr/>
        </p:nvPicPr>
        <p:blipFill>
          <a:blip r:embed="rId4"/>
          <a:stretch>
            <a:fillRect/>
          </a:stretch>
        </p:blipFill>
        <p:spPr>
          <a:xfrm>
            <a:off x="3593011" y="4452084"/>
            <a:ext cx="2357499" cy="2401461"/>
          </a:xfrm>
          <a:prstGeom prst="rect">
            <a:avLst/>
          </a:prstGeom>
        </p:spPr>
      </p:pic>
      <p:pic>
        <p:nvPicPr>
          <p:cNvPr id="5" name="Picture 4">
            <a:extLst>
              <a:ext uri="{FF2B5EF4-FFF2-40B4-BE49-F238E27FC236}">
                <a16:creationId xmlns:a16="http://schemas.microsoft.com/office/drawing/2014/main" id="{4E8DC056-45A8-51FE-2D66-D7E50C22F51E}"/>
              </a:ext>
            </a:extLst>
          </p:cNvPr>
          <p:cNvPicPr>
            <a:picLocks noChangeAspect="1"/>
          </p:cNvPicPr>
          <p:nvPr/>
        </p:nvPicPr>
        <p:blipFill>
          <a:blip r:embed="rId5"/>
          <a:stretch>
            <a:fillRect/>
          </a:stretch>
        </p:blipFill>
        <p:spPr>
          <a:xfrm>
            <a:off x="5893115" y="4452084"/>
            <a:ext cx="2986312" cy="2405916"/>
          </a:xfrm>
          <a:prstGeom prst="rect">
            <a:avLst/>
          </a:prstGeom>
        </p:spPr>
      </p:pic>
      <p:sp>
        <p:nvSpPr>
          <p:cNvPr id="7" name="TextBox 6">
            <a:extLst>
              <a:ext uri="{FF2B5EF4-FFF2-40B4-BE49-F238E27FC236}">
                <a16:creationId xmlns:a16="http://schemas.microsoft.com/office/drawing/2014/main" id="{06501EB7-6508-EEB6-C0AF-33022C6E32F2}"/>
              </a:ext>
            </a:extLst>
          </p:cNvPr>
          <p:cNvSpPr txBox="1"/>
          <p:nvPr/>
        </p:nvSpPr>
        <p:spPr>
          <a:xfrm>
            <a:off x="8879427" y="6484213"/>
            <a:ext cx="3394519" cy="369332"/>
          </a:xfrm>
          <a:prstGeom prst="rect">
            <a:avLst/>
          </a:prstGeom>
          <a:noFill/>
        </p:spPr>
        <p:txBody>
          <a:bodyPr wrap="none" rtlCol="0">
            <a:spAutoFit/>
          </a:bodyPr>
          <a:lstStyle/>
          <a:p>
            <a:r>
              <a:rPr lang="en-US" dirty="0"/>
              <a:t>Witkop et al. (2024). </a:t>
            </a:r>
            <a:r>
              <a:rPr lang="en-US" i="1" dirty="0" err="1"/>
              <a:t>Commun</a:t>
            </a:r>
            <a:r>
              <a:rPr lang="en-US" i="1" dirty="0"/>
              <a:t> Biol</a:t>
            </a:r>
          </a:p>
        </p:txBody>
      </p:sp>
    </p:spTree>
    <p:extLst>
      <p:ext uri="{BB962C8B-B14F-4D97-AF65-F5344CB8AC3E}">
        <p14:creationId xmlns:p14="http://schemas.microsoft.com/office/powerpoint/2010/main" val="14815295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A2C35D-B091-4A1A-D3AB-6276696E0F50}"/>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EB788954-5F76-6832-BE57-F1A0F64C0082}"/>
              </a:ext>
            </a:extLst>
          </p:cNvPr>
          <p:cNvSpPr>
            <a:spLocks noGrp="1"/>
          </p:cNvSpPr>
          <p:nvPr>
            <p:ph type="title"/>
          </p:nvPr>
        </p:nvSpPr>
        <p:spPr/>
        <p:txBody>
          <a:bodyPr/>
          <a:lstStyle/>
          <a:p>
            <a:r>
              <a:rPr lang="en-US" dirty="0"/>
              <a:t>Mitochondrial DNA mutations have been used to trace lineages in hematopoietic cells</a:t>
            </a:r>
          </a:p>
        </p:txBody>
      </p:sp>
      <p:pic>
        <p:nvPicPr>
          <p:cNvPr id="4" name="Picture 3">
            <a:extLst>
              <a:ext uri="{FF2B5EF4-FFF2-40B4-BE49-F238E27FC236}">
                <a16:creationId xmlns:a16="http://schemas.microsoft.com/office/drawing/2014/main" id="{AC186A7B-96BA-0518-12C3-9CC2F1518F13}"/>
              </a:ext>
            </a:extLst>
          </p:cNvPr>
          <p:cNvPicPr>
            <a:picLocks noChangeAspect="1"/>
          </p:cNvPicPr>
          <p:nvPr/>
        </p:nvPicPr>
        <p:blipFill>
          <a:blip r:embed="rId3"/>
          <a:stretch>
            <a:fillRect/>
          </a:stretch>
        </p:blipFill>
        <p:spPr>
          <a:xfrm>
            <a:off x="6978870" y="1276988"/>
            <a:ext cx="5028126" cy="4987288"/>
          </a:xfrm>
          <a:prstGeom prst="rect">
            <a:avLst/>
          </a:prstGeom>
        </p:spPr>
      </p:pic>
      <p:sp>
        <p:nvSpPr>
          <p:cNvPr id="5" name="TextBox 4">
            <a:extLst>
              <a:ext uri="{FF2B5EF4-FFF2-40B4-BE49-F238E27FC236}">
                <a16:creationId xmlns:a16="http://schemas.microsoft.com/office/drawing/2014/main" id="{C8D222D8-20EE-9151-6BE4-C455D73D4795}"/>
              </a:ext>
            </a:extLst>
          </p:cNvPr>
          <p:cNvSpPr txBox="1"/>
          <p:nvPr/>
        </p:nvSpPr>
        <p:spPr>
          <a:xfrm>
            <a:off x="8444959" y="6377831"/>
            <a:ext cx="6096000" cy="369332"/>
          </a:xfrm>
          <a:prstGeom prst="rect">
            <a:avLst/>
          </a:prstGeom>
          <a:noFill/>
        </p:spPr>
        <p:txBody>
          <a:bodyPr wrap="square">
            <a:spAutoFit/>
          </a:bodyPr>
          <a:lstStyle/>
          <a:p>
            <a:r>
              <a:rPr lang="en-US" dirty="0"/>
              <a:t>Ludwig et al. (2020) </a:t>
            </a:r>
            <a:r>
              <a:rPr lang="en-US" i="1" dirty="0"/>
              <a:t>Cell</a:t>
            </a:r>
          </a:p>
        </p:txBody>
      </p:sp>
      <p:sp>
        <p:nvSpPr>
          <p:cNvPr id="7" name="Content Placeholder 2">
            <a:extLst>
              <a:ext uri="{FF2B5EF4-FFF2-40B4-BE49-F238E27FC236}">
                <a16:creationId xmlns:a16="http://schemas.microsoft.com/office/drawing/2014/main" id="{62B76E5D-6EE5-E99D-7F87-CCBC15E21E96}"/>
              </a:ext>
            </a:extLst>
          </p:cNvPr>
          <p:cNvSpPr>
            <a:spLocks noGrp="1"/>
          </p:cNvSpPr>
          <p:nvPr>
            <p:ph idx="1"/>
          </p:nvPr>
        </p:nvSpPr>
        <p:spPr>
          <a:xfrm>
            <a:off x="838199" y="1919288"/>
            <a:ext cx="5657193" cy="4573587"/>
          </a:xfrm>
        </p:spPr>
        <p:txBody>
          <a:bodyPr>
            <a:normAutofit/>
          </a:bodyPr>
          <a:lstStyle/>
          <a:p>
            <a:pPr marL="514350" indent="-514350">
              <a:buFont typeface="+mj-lt"/>
              <a:buAutoNum type="arabicPeriod"/>
            </a:pPr>
            <a:r>
              <a:rPr lang="en-US" dirty="0">
                <a:sym typeface="Wingdings" pitchFamily="2" charset="2"/>
              </a:rPr>
              <a:t>MT DNA…</a:t>
            </a:r>
          </a:p>
          <a:p>
            <a:pPr marL="971550" lvl="1" indent="-514350">
              <a:buFont typeface="+mj-lt"/>
              <a:buAutoNum type="alphaLcParenR"/>
            </a:pPr>
            <a:r>
              <a:rPr lang="en-US" dirty="0">
                <a:sym typeface="Wingdings" pitchFamily="2" charset="2"/>
              </a:rPr>
              <a:t>has much higher mutation rate than nuclear DNA</a:t>
            </a:r>
          </a:p>
          <a:p>
            <a:pPr marL="971550" lvl="1" indent="-514350">
              <a:buFont typeface="+mj-lt"/>
              <a:buAutoNum type="alphaLcParenR"/>
            </a:pPr>
            <a:r>
              <a:rPr lang="en-US" dirty="0">
                <a:sym typeface="Wingdings" pitchFamily="2" charset="2"/>
              </a:rPr>
              <a:t>is very accessible to transposase (no histones)</a:t>
            </a:r>
          </a:p>
        </p:txBody>
      </p:sp>
    </p:spTree>
    <p:extLst>
      <p:ext uri="{BB962C8B-B14F-4D97-AF65-F5344CB8AC3E}">
        <p14:creationId xmlns:p14="http://schemas.microsoft.com/office/powerpoint/2010/main" val="28422592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63F271-7169-1115-1EF3-CE3BF477816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3AD5C28-D45A-EE83-AB1D-AB4E9B287556}"/>
              </a:ext>
            </a:extLst>
          </p:cNvPr>
          <p:cNvSpPr>
            <a:spLocks noGrp="1"/>
          </p:cNvSpPr>
          <p:nvPr>
            <p:ph type="title"/>
          </p:nvPr>
        </p:nvSpPr>
        <p:spPr/>
        <p:txBody>
          <a:bodyPr/>
          <a:lstStyle/>
          <a:p>
            <a:r>
              <a:rPr lang="en-US" dirty="0"/>
              <a:t>~5-15% of reads map to mitochondrial genome, similar levels across cell sorts</a:t>
            </a:r>
          </a:p>
        </p:txBody>
      </p:sp>
      <p:pic>
        <p:nvPicPr>
          <p:cNvPr id="4" name="Picture 3">
            <a:extLst>
              <a:ext uri="{FF2B5EF4-FFF2-40B4-BE49-F238E27FC236}">
                <a16:creationId xmlns:a16="http://schemas.microsoft.com/office/drawing/2014/main" id="{588C8061-766E-8165-5EDF-9C3F68483141}"/>
              </a:ext>
            </a:extLst>
          </p:cNvPr>
          <p:cNvPicPr>
            <a:picLocks noChangeAspect="1"/>
          </p:cNvPicPr>
          <p:nvPr/>
        </p:nvPicPr>
        <p:blipFill>
          <a:blip r:embed="rId3"/>
          <a:stretch>
            <a:fillRect/>
          </a:stretch>
        </p:blipFill>
        <p:spPr>
          <a:xfrm>
            <a:off x="1722415" y="1505718"/>
            <a:ext cx="8536708" cy="5352282"/>
          </a:xfrm>
          <a:prstGeom prst="rect">
            <a:avLst/>
          </a:prstGeom>
        </p:spPr>
      </p:pic>
    </p:spTree>
    <p:extLst>
      <p:ext uri="{BB962C8B-B14F-4D97-AF65-F5344CB8AC3E}">
        <p14:creationId xmlns:p14="http://schemas.microsoft.com/office/powerpoint/2010/main" val="21844754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21F8D95-5379-5DDA-F135-1A690381F6C0}"/>
              </a:ext>
            </a:extLst>
          </p:cNvPr>
          <p:cNvPicPr>
            <a:picLocks noChangeAspect="1"/>
          </p:cNvPicPr>
          <p:nvPr/>
        </p:nvPicPr>
        <p:blipFill>
          <a:blip r:embed="rId3"/>
          <a:stretch>
            <a:fillRect/>
          </a:stretch>
        </p:blipFill>
        <p:spPr>
          <a:xfrm>
            <a:off x="3534638" y="4788123"/>
            <a:ext cx="7721941" cy="2069877"/>
          </a:xfrm>
          <a:prstGeom prst="rect">
            <a:avLst/>
          </a:prstGeom>
        </p:spPr>
      </p:pic>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593725"/>
            <a:ext cx="10515600" cy="1325563"/>
          </a:xfrm>
        </p:spPr>
        <p:txBody>
          <a:bodyPr>
            <a:normAutofit/>
          </a:bodyPr>
          <a:lstStyle/>
          <a:p>
            <a:r>
              <a:rPr lang="en-US" dirty="0"/>
              <a:t>Acknowledgements</a:t>
            </a:r>
          </a:p>
        </p:txBody>
      </p:sp>
      <p:sp>
        <p:nvSpPr>
          <p:cNvPr id="3" name="Content Placeholder 2">
            <a:extLst>
              <a:ext uri="{FF2B5EF4-FFF2-40B4-BE49-F238E27FC236}">
                <a16:creationId xmlns:a16="http://schemas.microsoft.com/office/drawing/2014/main" id="{B9501834-7B32-1ACA-4358-B630FB8EEC36}"/>
              </a:ext>
            </a:extLst>
          </p:cNvPr>
          <p:cNvSpPr>
            <a:spLocks noGrp="1"/>
          </p:cNvSpPr>
          <p:nvPr>
            <p:ph idx="1"/>
          </p:nvPr>
        </p:nvSpPr>
        <p:spPr>
          <a:xfrm>
            <a:off x="838200" y="1919289"/>
            <a:ext cx="11353800" cy="4623402"/>
          </a:xfrm>
        </p:spPr>
        <p:txBody>
          <a:bodyPr numCol="2">
            <a:normAutofit/>
          </a:bodyPr>
          <a:lstStyle/>
          <a:p>
            <a:r>
              <a:rPr lang="en-US" b="1" dirty="0"/>
              <a:t>Peter Linsley</a:t>
            </a:r>
          </a:p>
          <a:p>
            <a:r>
              <a:rPr lang="en-US" b="1" dirty="0"/>
              <a:t>Long lab</a:t>
            </a:r>
          </a:p>
          <a:p>
            <a:pPr lvl="1"/>
            <a:r>
              <a:rPr lang="en-US" b="1" dirty="0"/>
              <a:t>Josh Centore</a:t>
            </a:r>
          </a:p>
          <a:p>
            <a:pPr lvl="1"/>
            <a:r>
              <a:rPr lang="en-US" b="1" dirty="0"/>
              <a:t>Alice </a:t>
            </a:r>
            <a:r>
              <a:rPr lang="en-US" b="1" dirty="0" err="1"/>
              <a:t>Wiedeman</a:t>
            </a:r>
            <a:endParaRPr lang="en-US" b="1" dirty="0"/>
          </a:p>
          <a:p>
            <a:pPr lvl="1"/>
            <a:r>
              <a:rPr lang="en-US" b="1" dirty="0"/>
              <a:t>Alice Long</a:t>
            </a:r>
          </a:p>
          <a:p>
            <a:r>
              <a:rPr lang="en-US" dirty="0"/>
              <a:t>Genomics core</a:t>
            </a:r>
          </a:p>
          <a:p>
            <a:r>
              <a:rPr lang="en-US" dirty="0"/>
              <a:t>Software team</a:t>
            </a:r>
          </a:p>
          <a:p>
            <a:endParaRPr lang="en-US" dirty="0"/>
          </a:p>
          <a:p>
            <a:endParaRPr lang="en-US" dirty="0"/>
          </a:p>
          <a:p>
            <a:r>
              <a:rPr lang="en-US" dirty="0"/>
              <a:t>Bioinformatics group</a:t>
            </a:r>
          </a:p>
          <a:p>
            <a:pPr lvl="1"/>
            <a:r>
              <a:rPr lang="en-US" dirty="0"/>
              <a:t>Stephan </a:t>
            </a:r>
            <a:r>
              <a:rPr lang="en-US" dirty="0" err="1"/>
              <a:t>Pribitzer</a:t>
            </a:r>
            <a:endParaRPr lang="en-US" dirty="0"/>
          </a:p>
          <a:p>
            <a:pPr lvl="1"/>
            <a:r>
              <a:rPr lang="en-US" dirty="0" err="1"/>
              <a:t>Basilin</a:t>
            </a:r>
            <a:r>
              <a:rPr lang="en-US" dirty="0"/>
              <a:t> Benson</a:t>
            </a:r>
          </a:p>
          <a:p>
            <a:r>
              <a:rPr lang="en-US" dirty="0"/>
              <a:t>ITN</a:t>
            </a:r>
          </a:p>
          <a:p>
            <a:r>
              <a:rPr lang="en-US" dirty="0"/>
              <a:t>John Ray</a:t>
            </a:r>
          </a:p>
          <a:p>
            <a:r>
              <a:rPr lang="en-US" dirty="0"/>
              <a:t>Patient donors</a:t>
            </a:r>
          </a:p>
        </p:txBody>
      </p:sp>
    </p:spTree>
    <p:extLst>
      <p:ext uri="{BB962C8B-B14F-4D97-AF65-F5344CB8AC3E}">
        <p14:creationId xmlns:p14="http://schemas.microsoft.com/office/powerpoint/2010/main" val="40399802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593725"/>
            <a:ext cx="10515600" cy="1325563"/>
          </a:xfrm>
        </p:spPr>
        <p:txBody>
          <a:bodyPr>
            <a:normAutofit/>
          </a:bodyPr>
          <a:lstStyle/>
          <a:p>
            <a:r>
              <a:rPr lang="en-US" dirty="0"/>
              <a:t>Using VarScan2 to identify mitochondrial single-nucleotide variants</a:t>
            </a:r>
          </a:p>
        </p:txBody>
      </p:sp>
      <p:sp>
        <p:nvSpPr>
          <p:cNvPr id="7" name="Content Placeholder 2">
            <a:extLst>
              <a:ext uri="{FF2B5EF4-FFF2-40B4-BE49-F238E27FC236}">
                <a16:creationId xmlns:a16="http://schemas.microsoft.com/office/drawing/2014/main" id="{B8D31112-38AB-D1DC-A3EC-E7C138E08DAF}"/>
              </a:ext>
            </a:extLst>
          </p:cNvPr>
          <p:cNvSpPr>
            <a:spLocks noGrp="1"/>
          </p:cNvSpPr>
          <p:nvPr>
            <p:ph idx="1"/>
          </p:nvPr>
        </p:nvSpPr>
        <p:spPr>
          <a:xfrm>
            <a:off x="838201" y="2076606"/>
            <a:ext cx="11040034" cy="4499440"/>
          </a:xfrm>
        </p:spPr>
        <p:txBody>
          <a:bodyPr>
            <a:normAutofit/>
          </a:bodyPr>
          <a:lstStyle/>
          <a:p>
            <a:pPr marL="342900" indent="-342900">
              <a:buAutoNum type="arabicParenR"/>
            </a:pPr>
            <a:r>
              <a:rPr lang="en-US" sz="2800" dirty="0"/>
              <a:t>Extract MT mapping reads from alignment bam files</a:t>
            </a:r>
          </a:p>
          <a:p>
            <a:pPr marL="342900" indent="-342900">
              <a:buAutoNum type="arabicParenR"/>
            </a:pPr>
            <a:r>
              <a:rPr lang="en-US" sz="2800" dirty="0"/>
              <a:t>Create pileup files using </a:t>
            </a:r>
            <a:r>
              <a:rPr lang="en-US" sz="2800" dirty="0" err="1"/>
              <a:t>samtools</a:t>
            </a:r>
            <a:endParaRPr lang="en-US" sz="2800" dirty="0"/>
          </a:p>
          <a:p>
            <a:pPr marL="342900" indent="-342900">
              <a:buAutoNum type="arabicParenR"/>
            </a:pPr>
            <a:r>
              <a:rPr lang="en-US" sz="2800" dirty="0"/>
              <a:t>Run Varscan2: calls variants that meet desired thresholds for read depth, base quality, variant allele frequency, statistical significance</a:t>
            </a:r>
          </a:p>
          <a:p>
            <a:pPr marL="342900" indent="-342900">
              <a:buFont typeface="Arial" panose="020B0604020202020204" pitchFamily="34" charset="0"/>
              <a:buAutoNum type="arabicParenR"/>
            </a:pPr>
            <a:r>
              <a:rPr lang="en-US" sz="2800" dirty="0"/>
              <a:t>Filter out possible sequencing/mapping errors</a:t>
            </a:r>
          </a:p>
          <a:p>
            <a:pPr marL="914400" lvl="1" indent="-457200">
              <a:buFont typeface="+mj-lt"/>
              <a:buAutoNum type="alphaLcParenR"/>
            </a:pPr>
            <a:r>
              <a:rPr lang="en-US" dirty="0"/>
              <a:t>&gt; 2 supporting reads/variant on both strands</a:t>
            </a:r>
          </a:p>
          <a:p>
            <a:pPr marL="914400" lvl="1" indent="-457200">
              <a:buFont typeface="+mj-lt"/>
              <a:buAutoNum type="alphaLcParenR"/>
            </a:pPr>
            <a:r>
              <a:rPr lang="en-US" dirty="0"/>
              <a:t>no strand bias (no fewer than 30% and no more than 70% of reads for a specific variant on either strand)</a:t>
            </a:r>
          </a:p>
          <a:p>
            <a:pPr marL="342900" indent="-342900">
              <a:buFont typeface="Arial" panose="020B0604020202020204" pitchFamily="34" charset="0"/>
              <a:buAutoNum type="arabicParenR"/>
            </a:pPr>
            <a:r>
              <a:rPr lang="en-US" dirty="0"/>
              <a:t>Filter out variants present in all cell sorts within a donor (uninformative)</a:t>
            </a:r>
            <a:endParaRPr lang="en-US" sz="2800" dirty="0"/>
          </a:p>
        </p:txBody>
      </p:sp>
      <p:sp>
        <p:nvSpPr>
          <p:cNvPr id="5" name="TextBox 4">
            <a:extLst>
              <a:ext uri="{FF2B5EF4-FFF2-40B4-BE49-F238E27FC236}">
                <a16:creationId xmlns:a16="http://schemas.microsoft.com/office/drawing/2014/main" id="{9BCA033A-8534-2CE2-533C-017E00AC97EF}"/>
              </a:ext>
            </a:extLst>
          </p:cNvPr>
          <p:cNvSpPr txBox="1"/>
          <p:nvPr/>
        </p:nvSpPr>
        <p:spPr>
          <a:xfrm>
            <a:off x="8405192" y="6488668"/>
            <a:ext cx="3857146" cy="369332"/>
          </a:xfrm>
          <a:prstGeom prst="rect">
            <a:avLst/>
          </a:prstGeom>
          <a:noFill/>
        </p:spPr>
        <p:txBody>
          <a:bodyPr wrap="none" rtlCol="0">
            <a:spAutoFit/>
          </a:bodyPr>
          <a:lstStyle/>
          <a:p>
            <a:r>
              <a:rPr lang="en-US" sz="1800" dirty="0" err="1"/>
              <a:t>Koboldt</a:t>
            </a:r>
            <a:r>
              <a:rPr lang="en-US" sz="1800" dirty="0"/>
              <a:t> et al. (2012) </a:t>
            </a:r>
            <a:r>
              <a:rPr lang="en-US" sz="1800" i="1" dirty="0"/>
              <a:t>Genome Research</a:t>
            </a:r>
            <a:endParaRPr lang="en-US" i="1" dirty="0"/>
          </a:p>
        </p:txBody>
      </p:sp>
    </p:spTree>
    <p:extLst>
      <p:ext uri="{BB962C8B-B14F-4D97-AF65-F5344CB8AC3E}">
        <p14:creationId xmlns:p14="http://schemas.microsoft.com/office/powerpoint/2010/main" val="42261865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230627-7689-20E6-827C-BD243B537D62}"/>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178254B6-8B82-0CDE-A1E9-815BD669F03A}"/>
              </a:ext>
            </a:extLst>
          </p:cNvPr>
          <p:cNvPicPr>
            <a:picLocks noChangeAspect="1"/>
          </p:cNvPicPr>
          <p:nvPr/>
        </p:nvPicPr>
        <p:blipFill>
          <a:blip r:embed="rId3"/>
          <a:stretch>
            <a:fillRect/>
          </a:stretch>
        </p:blipFill>
        <p:spPr>
          <a:xfrm>
            <a:off x="698571" y="1702320"/>
            <a:ext cx="5114681" cy="5155680"/>
          </a:xfrm>
          <a:prstGeom prst="rect">
            <a:avLst/>
          </a:prstGeom>
        </p:spPr>
      </p:pic>
      <p:sp>
        <p:nvSpPr>
          <p:cNvPr id="2" name="Title 1">
            <a:extLst>
              <a:ext uri="{FF2B5EF4-FFF2-40B4-BE49-F238E27FC236}">
                <a16:creationId xmlns:a16="http://schemas.microsoft.com/office/drawing/2014/main" id="{73E01425-7C2B-E71C-C887-D0CD33CBF116}"/>
              </a:ext>
            </a:extLst>
          </p:cNvPr>
          <p:cNvSpPr>
            <a:spLocks noGrp="1"/>
          </p:cNvSpPr>
          <p:nvPr>
            <p:ph type="title"/>
          </p:nvPr>
        </p:nvSpPr>
        <p:spPr>
          <a:xfrm>
            <a:off x="838200" y="593725"/>
            <a:ext cx="10515600" cy="1325563"/>
          </a:xfrm>
        </p:spPr>
        <p:txBody>
          <a:bodyPr>
            <a:normAutofit/>
          </a:bodyPr>
          <a:lstStyle/>
          <a:p>
            <a:r>
              <a:rPr lang="en-US" dirty="0"/>
              <a:t>Mitochondrial single-nucleotide variants are mostly private within donors and are enriched within HVs</a:t>
            </a:r>
          </a:p>
        </p:txBody>
      </p:sp>
      <p:pic>
        <p:nvPicPr>
          <p:cNvPr id="5" name="Picture 4">
            <a:extLst>
              <a:ext uri="{FF2B5EF4-FFF2-40B4-BE49-F238E27FC236}">
                <a16:creationId xmlns:a16="http://schemas.microsoft.com/office/drawing/2014/main" id="{F6EFB601-E790-9380-1681-75F8BA8A5FAC}"/>
              </a:ext>
            </a:extLst>
          </p:cNvPr>
          <p:cNvPicPr>
            <a:picLocks noChangeAspect="1"/>
          </p:cNvPicPr>
          <p:nvPr/>
        </p:nvPicPr>
        <p:blipFill>
          <a:blip r:embed="rId4"/>
          <a:stretch>
            <a:fillRect/>
          </a:stretch>
        </p:blipFill>
        <p:spPr>
          <a:xfrm>
            <a:off x="6939026" y="2362131"/>
            <a:ext cx="4414774" cy="4142097"/>
          </a:xfrm>
          <a:prstGeom prst="rect">
            <a:avLst/>
          </a:prstGeom>
        </p:spPr>
      </p:pic>
      <p:sp>
        <p:nvSpPr>
          <p:cNvPr id="7" name="TextBox 6">
            <a:extLst>
              <a:ext uri="{FF2B5EF4-FFF2-40B4-BE49-F238E27FC236}">
                <a16:creationId xmlns:a16="http://schemas.microsoft.com/office/drawing/2014/main" id="{818FDCCA-0C83-1ECF-0194-4B0FA70424A8}"/>
              </a:ext>
            </a:extLst>
          </p:cNvPr>
          <p:cNvSpPr txBox="1"/>
          <p:nvPr/>
        </p:nvSpPr>
        <p:spPr>
          <a:xfrm>
            <a:off x="1929284" y="6488668"/>
            <a:ext cx="973343" cy="369332"/>
          </a:xfrm>
          <a:prstGeom prst="rect">
            <a:avLst/>
          </a:prstGeom>
          <a:noFill/>
        </p:spPr>
        <p:txBody>
          <a:bodyPr wrap="none" rtlCol="0">
            <a:spAutoFit/>
          </a:bodyPr>
          <a:lstStyle/>
          <a:p>
            <a:r>
              <a:rPr lang="en-US"/>
              <a:t>DonorID</a:t>
            </a:r>
            <a:endParaRPr lang="en-US" dirty="0"/>
          </a:p>
        </p:txBody>
      </p:sp>
      <p:sp>
        <p:nvSpPr>
          <p:cNvPr id="3" name="TextBox 2">
            <a:extLst>
              <a:ext uri="{FF2B5EF4-FFF2-40B4-BE49-F238E27FC236}">
                <a16:creationId xmlns:a16="http://schemas.microsoft.com/office/drawing/2014/main" id="{F1F35F88-B3ED-70E8-2245-523B5BE09115}"/>
              </a:ext>
            </a:extLst>
          </p:cNvPr>
          <p:cNvSpPr txBox="1"/>
          <p:nvPr/>
        </p:nvSpPr>
        <p:spPr>
          <a:xfrm>
            <a:off x="7914640" y="6412788"/>
            <a:ext cx="577402" cy="369332"/>
          </a:xfrm>
          <a:prstGeom prst="rect">
            <a:avLst/>
          </a:prstGeom>
          <a:noFill/>
        </p:spPr>
        <p:txBody>
          <a:bodyPr wrap="none" rtlCol="0">
            <a:spAutoFit/>
          </a:bodyPr>
          <a:lstStyle/>
          <a:p>
            <a:r>
              <a:rPr lang="en-US" dirty="0">
                <a:solidFill>
                  <a:srgbClr val="0B00FF"/>
                </a:solidFill>
              </a:rPr>
              <a:t>HV2</a:t>
            </a:r>
          </a:p>
        </p:txBody>
      </p:sp>
      <p:sp>
        <p:nvSpPr>
          <p:cNvPr id="6" name="TextBox 5">
            <a:extLst>
              <a:ext uri="{FF2B5EF4-FFF2-40B4-BE49-F238E27FC236}">
                <a16:creationId xmlns:a16="http://schemas.microsoft.com/office/drawing/2014/main" id="{2EE1EE44-E589-98AA-EBE3-03375A4428AF}"/>
              </a:ext>
            </a:extLst>
          </p:cNvPr>
          <p:cNvSpPr txBox="1"/>
          <p:nvPr/>
        </p:nvSpPr>
        <p:spPr>
          <a:xfrm>
            <a:off x="10485120" y="6412788"/>
            <a:ext cx="577402" cy="369332"/>
          </a:xfrm>
          <a:prstGeom prst="rect">
            <a:avLst/>
          </a:prstGeom>
          <a:noFill/>
        </p:spPr>
        <p:txBody>
          <a:bodyPr wrap="none" rtlCol="0">
            <a:spAutoFit/>
          </a:bodyPr>
          <a:lstStyle/>
          <a:p>
            <a:r>
              <a:rPr lang="en-US" dirty="0">
                <a:solidFill>
                  <a:srgbClr val="FF0A0D"/>
                </a:solidFill>
              </a:rPr>
              <a:t>HV1</a:t>
            </a:r>
          </a:p>
        </p:txBody>
      </p:sp>
    </p:spTree>
    <p:extLst>
      <p:ext uri="{BB962C8B-B14F-4D97-AF65-F5344CB8AC3E}">
        <p14:creationId xmlns:p14="http://schemas.microsoft.com/office/powerpoint/2010/main" val="22767057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7D6A7C-F9CC-38DD-DEA2-9C89B1B4EFC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C8F4C8C-2A39-218B-6087-0E95B311C566}"/>
              </a:ext>
            </a:extLst>
          </p:cNvPr>
          <p:cNvSpPr>
            <a:spLocks noGrp="1"/>
          </p:cNvSpPr>
          <p:nvPr>
            <p:ph type="title"/>
          </p:nvPr>
        </p:nvSpPr>
        <p:spPr>
          <a:xfrm>
            <a:off x="838200" y="593725"/>
            <a:ext cx="10515600" cy="1325563"/>
          </a:xfrm>
        </p:spPr>
        <p:txBody>
          <a:bodyPr>
            <a:normAutofit/>
          </a:bodyPr>
          <a:lstStyle/>
          <a:p>
            <a:r>
              <a:rPr lang="en-US" dirty="0"/>
              <a:t>DP CD57</a:t>
            </a:r>
            <a:r>
              <a:rPr lang="en-US" baseline="30000" dirty="0"/>
              <a:t>+</a:t>
            </a:r>
            <a:r>
              <a:rPr lang="en-US" dirty="0"/>
              <a:t> and DP PD-1</a:t>
            </a:r>
            <a:r>
              <a:rPr lang="en-US" baseline="30000" dirty="0"/>
              <a:t>+</a:t>
            </a:r>
            <a:r>
              <a:rPr lang="en-US" dirty="0"/>
              <a:t> non-naïve CD8s have more low-frequency MT SNVs</a:t>
            </a:r>
          </a:p>
        </p:txBody>
      </p:sp>
      <p:sp>
        <p:nvSpPr>
          <p:cNvPr id="8" name="TextBox 7">
            <a:extLst>
              <a:ext uri="{FF2B5EF4-FFF2-40B4-BE49-F238E27FC236}">
                <a16:creationId xmlns:a16="http://schemas.microsoft.com/office/drawing/2014/main" id="{736219C7-E502-AB35-B1E5-F6046FD6D926}"/>
              </a:ext>
            </a:extLst>
          </p:cNvPr>
          <p:cNvSpPr txBox="1"/>
          <p:nvPr/>
        </p:nvSpPr>
        <p:spPr>
          <a:xfrm>
            <a:off x="2640694" y="6370771"/>
            <a:ext cx="5253361" cy="369332"/>
          </a:xfrm>
          <a:prstGeom prst="rect">
            <a:avLst/>
          </a:prstGeom>
          <a:noFill/>
        </p:spPr>
        <p:txBody>
          <a:bodyPr wrap="none" rtlCol="0">
            <a:spAutoFit/>
          </a:bodyPr>
          <a:lstStyle/>
          <a:p>
            <a:r>
              <a:rPr lang="en-US" dirty="0"/>
              <a:t>Wilcoxon rank sum test.</a:t>
            </a:r>
            <a:r>
              <a:rPr lang="en-US" dirty="0">
                <a:latin typeface="Calibri" panose="020F0502020204030204" pitchFamily="34" charset="0"/>
                <a:cs typeface="Times New Roman" panose="02020603050405020304" pitchFamily="18" charset="0"/>
              </a:rPr>
              <a:t> </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padj</a:t>
            </a:r>
            <a:r>
              <a:rPr lang="en-US" sz="1800" dirty="0">
                <a:effectLst/>
                <a:latin typeface="Calibri" panose="020F0502020204030204" pitchFamily="34" charset="0"/>
                <a:ea typeface="Calibri" panose="020F0502020204030204" pitchFamily="34" charset="0"/>
                <a:cs typeface="Times New Roman" panose="02020603050405020304" pitchFamily="18" charset="0"/>
              </a:rPr>
              <a:t> &lt; 1e-2; *;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padj</a:t>
            </a:r>
            <a:r>
              <a:rPr lang="en-US" sz="1800" dirty="0">
                <a:effectLst/>
                <a:latin typeface="Calibri" panose="020F0502020204030204" pitchFamily="34" charset="0"/>
                <a:ea typeface="Calibri" panose="020F0502020204030204" pitchFamily="34" charset="0"/>
                <a:cs typeface="Times New Roman" panose="02020603050405020304" pitchFamily="18" charset="0"/>
              </a:rPr>
              <a:t> &lt; 0.05</a:t>
            </a:r>
            <a:endParaRPr lang="en-US" b="0" i="0" u="none" strike="noStrike" dirty="0">
              <a:solidFill>
                <a:srgbClr val="212121"/>
              </a:solidFill>
              <a:effectLst/>
              <a:latin typeface="Cambria" panose="02040503050406030204" pitchFamily="18" charset="0"/>
            </a:endParaRPr>
          </a:p>
        </p:txBody>
      </p:sp>
      <p:pic>
        <p:nvPicPr>
          <p:cNvPr id="4" name="Picture 3">
            <a:extLst>
              <a:ext uri="{FF2B5EF4-FFF2-40B4-BE49-F238E27FC236}">
                <a16:creationId xmlns:a16="http://schemas.microsoft.com/office/drawing/2014/main" id="{3D1D5661-B74B-19A8-F8E7-DF90FF1A3BCB}"/>
              </a:ext>
            </a:extLst>
          </p:cNvPr>
          <p:cNvPicPr>
            <a:picLocks noChangeAspect="1"/>
          </p:cNvPicPr>
          <p:nvPr/>
        </p:nvPicPr>
        <p:blipFill>
          <a:blip r:embed="rId3"/>
          <a:stretch>
            <a:fillRect/>
          </a:stretch>
        </p:blipFill>
        <p:spPr>
          <a:xfrm>
            <a:off x="1838324" y="1832684"/>
            <a:ext cx="8220075" cy="4538087"/>
          </a:xfrm>
          <a:prstGeom prst="rect">
            <a:avLst/>
          </a:prstGeom>
        </p:spPr>
      </p:pic>
    </p:spTree>
    <p:extLst>
      <p:ext uri="{BB962C8B-B14F-4D97-AF65-F5344CB8AC3E}">
        <p14:creationId xmlns:p14="http://schemas.microsoft.com/office/powerpoint/2010/main" val="16552499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5D7743-C5CC-7163-42F9-8A139DE9A99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F9D9FA2-5D53-2BEB-66A2-ABC93F201395}"/>
              </a:ext>
            </a:extLst>
          </p:cNvPr>
          <p:cNvSpPr>
            <a:spLocks noGrp="1"/>
          </p:cNvSpPr>
          <p:nvPr>
            <p:ph type="title"/>
          </p:nvPr>
        </p:nvSpPr>
        <p:spPr>
          <a:xfrm>
            <a:off x="838200" y="593725"/>
            <a:ext cx="10515600" cy="1325563"/>
          </a:xfrm>
        </p:spPr>
        <p:txBody>
          <a:bodyPr>
            <a:normAutofit/>
          </a:bodyPr>
          <a:lstStyle/>
          <a:p>
            <a:r>
              <a:rPr lang="en-US" dirty="0"/>
              <a:t>Summary</a:t>
            </a:r>
            <a:endParaRPr lang="en-US" dirty="0">
              <a:solidFill>
                <a:srgbClr val="FF0000"/>
              </a:solidFill>
            </a:endParaRPr>
          </a:p>
        </p:txBody>
      </p:sp>
      <p:sp>
        <p:nvSpPr>
          <p:cNvPr id="3" name="Content Placeholder 2">
            <a:extLst>
              <a:ext uri="{FF2B5EF4-FFF2-40B4-BE49-F238E27FC236}">
                <a16:creationId xmlns:a16="http://schemas.microsoft.com/office/drawing/2014/main" id="{C4F1A618-530F-D746-FAF5-0E38C47B5C08}"/>
              </a:ext>
            </a:extLst>
          </p:cNvPr>
          <p:cNvSpPr>
            <a:spLocks noGrp="1"/>
          </p:cNvSpPr>
          <p:nvPr>
            <p:ph idx="1"/>
          </p:nvPr>
        </p:nvSpPr>
        <p:spPr>
          <a:xfrm>
            <a:off x="838200" y="1919289"/>
            <a:ext cx="11182815" cy="4061963"/>
          </a:xfrm>
        </p:spPr>
        <p:txBody>
          <a:bodyPr>
            <a:normAutofit fontScale="92500" lnSpcReduction="20000"/>
          </a:bodyPr>
          <a:lstStyle/>
          <a:p>
            <a:pPr marL="514350" indent="-514350">
              <a:buFont typeface="+mj-lt"/>
              <a:buAutoNum type="arabicPeriod"/>
            </a:pPr>
            <a:r>
              <a:rPr lang="en-US" dirty="0"/>
              <a:t>Epigenetic profiles of non-naïve CD8s from R and NR to teplizumab are not clearly distinct</a:t>
            </a:r>
          </a:p>
          <a:p>
            <a:pPr marL="514350" indent="-514350">
              <a:buFont typeface="+mj-lt"/>
              <a:buAutoNum type="arabicPeriod"/>
            </a:pPr>
            <a:r>
              <a:rPr lang="en-US" dirty="0"/>
              <a:t>Epigenetic profiles of different non-naïve CD8 populations are distinct</a:t>
            </a:r>
          </a:p>
          <a:p>
            <a:pPr marL="971550" lvl="1" indent="-514350">
              <a:buFont typeface="+mj-lt"/>
              <a:buAutoNum type="alphaLcParenR"/>
            </a:pPr>
            <a:r>
              <a:rPr lang="en-US" dirty="0"/>
              <a:t>as expected, TIGIT</a:t>
            </a:r>
            <a:r>
              <a:rPr lang="en-US" baseline="30000" dirty="0"/>
              <a:t>+</a:t>
            </a:r>
            <a:r>
              <a:rPr lang="en-US" dirty="0"/>
              <a:t>KLRG1</a:t>
            </a:r>
            <a:r>
              <a:rPr lang="en-US" baseline="30000" dirty="0"/>
              <a:t>+</a:t>
            </a:r>
            <a:r>
              <a:rPr lang="en-US" dirty="0"/>
              <a:t> non-naïve CD8s show signs of exhaustion</a:t>
            </a:r>
          </a:p>
          <a:p>
            <a:pPr marL="971550" lvl="1" indent="-514350">
              <a:buFont typeface="+mj-lt"/>
              <a:buAutoNum type="alphaLcParenR"/>
            </a:pPr>
            <a:r>
              <a:rPr lang="en-US" dirty="0"/>
              <a:t>potential weak effect of telomerase genes more accessible in non-exhausted vs. DP CD127</a:t>
            </a:r>
            <a:r>
              <a:rPr lang="en-US" baseline="30000" dirty="0"/>
              <a:t>+</a:t>
            </a:r>
          </a:p>
          <a:p>
            <a:pPr marL="971550" lvl="1" indent="-514350">
              <a:buFont typeface="+mj-lt"/>
              <a:buAutoNum type="alphaLcParenR"/>
            </a:pPr>
            <a:r>
              <a:rPr lang="en-US" dirty="0"/>
              <a:t>DP CD57</a:t>
            </a:r>
            <a:r>
              <a:rPr lang="en-US" baseline="30000" dirty="0"/>
              <a:t>+</a:t>
            </a:r>
            <a:r>
              <a:rPr lang="en-US" dirty="0"/>
              <a:t> non-naïve CD8s have epigenetic profile less of progenitor T</a:t>
            </a:r>
            <a:r>
              <a:rPr lang="en-US" baseline="-25000" dirty="0"/>
              <a:t>ex</a:t>
            </a:r>
            <a:r>
              <a:rPr lang="en-US" dirty="0"/>
              <a:t> and more of cytotoxic terminal/effector T</a:t>
            </a:r>
            <a:r>
              <a:rPr lang="en-US" baseline="-25000" dirty="0"/>
              <a:t>ex</a:t>
            </a:r>
            <a:r>
              <a:rPr lang="en-US" dirty="0"/>
              <a:t>, DP PD-1+ also more cytotoxic</a:t>
            </a:r>
          </a:p>
          <a:p>
            <a:pPr marL="514350" indent="-514350">
              <a:buFont typeface="+mj-lt"/>
              <a:buAutoNum type="arabicPeriod"/>
            </a:pPr>
            <a:r>
              <a:rPr lang="en-US" dirty="0"/>
              <a:t>MT SNVs</a:t>
            </a:r>
          </a:p>
          <a:p>
            <a:pPr marL="971550" lvl="1" indent="-514350">
              <a:buFont typeface="+mj-lt"/>
              <a:buAutoNum type="alphaLcParenR"/>
            </a:pPr>
            <a:r>
              <a:rPr lang="en-US" dirty="0"/>
              <a:t>MV SNV counts similar between R and NR to teplizumab</a:t>
            </a:r>
          </a:p>
          <a:p>
            <a:pPr marL="971550" lvl="1" indent="-514350">
              <a:buFont typeface="+mj-lt"/>
              <a:buAutoNum type="alphaLcParenR"/>
            </a:pPr>
            <a:r>
              <a:rPr lang="en-US" dirty="0"/>
              <a:t>DP PD-1</a:t>
            </a:r>
            <a:r>
              <a:rPr lang="en-US" baseline="30000" dirty="0"/>
              <a:t>+</a:t>
            </a:r>
            <a:r>
              <a:rPr lang="en-US" dirty="0"/>
              <a:t> and DP CD57</a:t>
            </a:r>
            <a:r>
              <a:rPr lang="en-US" baseline="30000" dirty="0"/>
              <a:t>+</a:t>
            </a:r>
            <a:r>
              <a:rPr lang="en-US" dirty="0"/>
              <a:t> non-naive CD8s have more low-frequency MT SNVs than other non-naive CD8s</a:t>
            </a:r>
          </a:p>
        </p:txBody>
      </p:sp>
    </p:spTree>
    <p:extLst>
      <p:ext uri="{BB962C8B-B14F-4D97-AF65-F5344CB8AC3E}">
        <p14:creationId xmlns:p14="http://schemas.microsoft.com/office/powerpoint/2010/main" val="19169705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D4CD8B-3843-06F0-4661-48109090C2D4}"/>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8B67C18C-CB5C-40F4-4B94-FABB36E08B44}"/>
              </a:ext>
            </a:extLst>
          </p:cNvPr>
          <p:cNvPicPr>
            <a:picLocks noChangeAspect="1"/>
          </p:cNvPicPr>
          <p:nvPr/>
        </p:nvPicPr>
        <p:blipFill>
          <a:blip r:embed="rId3"/>
          <a:stretch>
            <a:fillRect/>
          </a:stretch>
        </p:blipFill>
        <p:spPr>
          <a:xfrm>
            <a:off x="2054905" y="2704118"/>
            <a:ext cx="6678655" cy="4153882"/>
          </a:xfrm>
          <a:prstGeom prst="rect">
            <a:avLst/>
          </a:prstGeom>
        </p:spPr>
      </p:pic>
      <p:sp>
        <p:nvSpPr>
          <p:cNvPr id="2" name="Title 1">
            <a:extLst>
              <a:ext uri="{FF2B5EF4-FFF2-40B4-BE49-F238E27FC236}">
                <a16:creationId xmlns:a16="http://schemas.microsoft.com/office/drawing/2014/main" id="{760A376F-F647-EC01-2122-76FE4AAB12DB}"/>
              </a:ext>
            </a:extLst>
          </p:cNvPr>
          <p:cNvSpPr>
            <a:spLocks noGrp="1"/>
          </p:cNvSpPr>
          <p:nvPr>
            <p:ph type="title"/>
          </p:nvPr>
        </p:nvSpPr>
        <p:spPr>
          <a:xfrm>
            <a:off x="838200" y="593725"/>
            <a:ext cx="10515600" cy="1325563"/>
          </a:xfrm>
        </p:spPr>
        <p:txBody>
          <a:bodyPr>
            <a:normAutofit/>
          </a:bodyPr>
          <a:lstStyle/>
          <a:p>
            <a:r>
              <a:rPr lang="en-US" dirty="0"/>
              <a:t>Conclusion</a:t>
            </a:r>
          </a:p>
        </p:txBody>
      </p:sp>
      <p:sp>
        <p:nvSpPr>
          <p:cNvPr id="4" name="TextBox 3">
            <a:extLst>
              <a:ext uri="{FF2B5EF4-FFF2-40B4-BE49-F238E27FC236}">
                <a16:creationId xmlns:a16="http://schemas.microsoft.com/office/drawing/2014/main" id="{189312D4-8B31-8969-D82C-EC6F5D10B979}"/>
              </a:ext>
            </a:extLst>
          </p:cNvPr>
          <p:cNvSpPr txBox="1"/>
          <p:nvPr/>
        </p:nvSpPr>
        <p:spPr>
          <a:xfrm>
            <a:off x="2015146" y="1919288"/>
            <a:ext cx="2448560" cy="923330"/>
          </a:xfrm>
          <a:prstGeom prst="rect">
            <a:avLst/>
          </a:prstGeom>
          <a:noFill/>
        </p:spPr>
        <p:txBody>
          <a:bodyPr wrap="square" rtlCol="0">
            <a:spAutoFit/>
          </a:bodyPr>
          <a:lstStyle/>
          <a:p>
            <a:r>
              <a:rPr lang="en-US" dirty="0"/>
              <a:t>Non-exhausted CD127</a:t>
            </a:r>
            <a:r>
              <a:rPr lang="en-US" baseline="30000" dirty="0"/>
              <a:t>+</a:t>
            </a:r>
            <a:r>
              <a:rPr lang="en-US" dirty="0"/>
              <a:t> frequency associates with negative outcome</a:t>
            </a:r>
          </a:p>
        </p:txBody>
      </p:sp>
      <p:sp>
        <p:nvSpPr>
          <p:cNvPr id="5" name="TextBox 4">
            <a:extLst>
              <a:ext uri="{FF2B5EF4-FFF2-40B4-BE49-F238E27FC236}">
                <a16:creationId xmlns:a16="http://schemas.microsoft.com/office/drawing/2014/main" id="{36B014F9-A6EA-1B6D-1CEA-5FA00F821BB0}"/>
              </a:ext>
            </a:extLst>
          </p:cNvPr>
          <p:cNvSpPr txBox="1"/>
          <p:nvPr/>
        </p:nvSpPr>
        <p:spPr>
          <a:xfrm>
            <a:off x="5725854" y="2057787"/>
            <a:ext cx="2836256" cy="646331"/>
          </a:xfrm>
          <a:prstGeom prst="rect">
            <a:avLst/>
          </a:prstGeom>
          <a:noFill/>
        </p:spPr>
        <p:txBody>
          <a:bodyPr wrap="square" rtlCol="0">
            <a:spAutoFit/>
          </a:bodyPr>
          <a:lstStyle/>
          <a:p>
            <a:r>
              <a:rPr lang="en-US" dirty="0"/>
              <a:t>DP frequencies associate with positive outcome</a:t>
            </a:r>
          </a:p>
        </p:txBody>
      </p:sp>
    </p:spTree>
    <p:extLst>
      <p:ext uri="{BB962C8B-B14F-4D97-AF65-F5344CB8AC3E}">
        <p14:creationId xmlns:p14="http://schemas.microsoft.com/office/powerpoint/2010/main" val="37991385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5D7743-C5CC-7163-42F9-8A139DE9A99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F9D9FA2-5D53-2BEB-66A2-ABC93F201395}"/>
              </a:ext>
            </a:extLst>
          </p:cNvPr>
          <p:cNvSpPr>
            <a:spLocks noGrp="1"/>
          </p:cNvSpPr>
          <p:nvPr>
            <p:ph type="title"/>
          </p:nvPr>
        </p:nvSpPr>
        <p:spPr>
          <a:xfrm>
            <a:off x="838200" y="593725"/>
            <a:ext cx="10515600" cy="1325563"/>
          </a:xfrm>
        </p:spPr>
        <p:txBody>
          <a:bodyPr>
            <a:normAutofit/>
          </a:bodyPr>
          <a:lstStyle/>
          <a:p>
            <a:r>
              <a:rPr lang="en-US" dirty="0"/>
              <a:t>Next steps</a:t>
            </a:r>
          </a:p>
        </p:txBody>
      </p:sp>
      <p:sp>
        <p:nvSpPr>
          <p:cNvPr id="3" name="Content Placeholder 2">
            <a:extLst>
              <a:ext uri="{FF2B5EF4-FFF2-40B4-BE49-F238E27FC236}">
                <a16:creationId xmlns:a16="http://schemas.microsoft.com/office/drawing/2014/main" id="{C4F1A618-530F-D746-FAF5-0E38C47B5C08}"/>
              </a:ext>
            </a:extLst>
          </p:cNvPr>
          <p:cNvSpPr>
            <a:spLocks noGrp="1"/>
          </p:cNvSpPr>
          <p:nvPr>
            <p:ph idx="1"/>
          </p:nvPr>
        </p:nvSpPr>
        <p:spPr>
          <a:xfrm>
            <a:off x="838200" y="1919289"/>
            <a:ext cx="4944035" cy="4623402"/>
          </a:xfrm>
        </p:spPr>
        <p:txBody>
          <a:bodyPr>
            <a:normAutofit fontScale="92500" lnSpcReduction="10000"/>
          </a:bodyPr>
          <a:lstStyle/>
          <a:p>
            <a:pPr marL="514350" indent="-514350">
              <a:buFont typeface="+mj-lt"/>
              <a:buAutoNum type="arabicPeriod"/>
            </a:pPr>
            <a:r>
              <a:rPr lang="en-US" dirty="0" err="1">
                <a:sym typeface="Wingdings" pitchFamily="2" charset="2"/>
              </a:rPr>
              <a:t>scATACseq</a:t>
            </a:r>
            <a:r>
              <a:rPr lang="en-US" dirty="0">
                <a:sym typeface="Wingdings" pitchFamily="2" charset="2"/>
              </a:rPr>
              <a:t>: trace lineages using MT SNVs to differentiate between these (and more complex) models</a:t>
            </a:r>
          </a:p>
          <a:p>
            <a:pPr marL="514350" indent="-514350">
              <a:buFont typeface="+mj-lt"/>
              <a:buAutoNum type="arabicPeriod"/>
            </a:pPr>
            <a:r>
              <a:rPr lang="en-US" dirty="0">
                <a:sym typeface="Wingdings" pitchFamily="2" charset="2"/>
              </a:rPr>
              <a:t>Confirm that MT SNV counts are proportional to accumulated cell division count (pulse chase mass spectrometry of immune cells in T1D)</a:t>
            </a:r>
          </a:p>
          <a:p>
            <a:pPr marL="514350" indent="-514350">
              <a:buFont typeface="+mj-lt"/>
              <a:buAutoNum type="arabicPeriod"/>
            </a:pPr>
            <a:r>
              <a:rPr lang="en-US" dirty="0">
                <a:sym typeface="Wingdings" pitchFamily="2" charset="2"/>
              </a:rPr>
              <a:t>Assess non-naïve CD8s’ specificities/TCR avidities</a:t>
            </a:r>
          </a:p>
        </p:txBody>
      </p:sp>
      <p:sp>
        <p:nvSpPr>
          <p:cNvPr id="4" name="TextBox 3">
            <a:extLst>
              <a:ext uri="{FF2B5EF4-FFF2-40B4-BE49-F238E27FC236}">
                <a16:creationId xmlns:a16="http://schemas.microsoft.com/office/drawing/2014/main" id="{D6FCF11E-D844-A275-1580-8636D10BDE63}"/>
              </a:ext>
            </a:extLst>
          </p:cNvPr>
          <p:cNvSpPr txBox="1"/>
          <p:nvPr/>
        </p:nvSpPr>
        <p:spPr>
          <a:xfrm>
            <a:off x="6815780" y="1412573"/>
            <a:ext cx="4662238" cy="369332"/>
          </a:xfrm>
          <a:prstGeom prst="rect">
            <a:avLst/>
          </a:prstGeom>
          <a:noFill/>
        </p:spPr>
        <p:txBody>
          <a:bodyPr wrap="none" rtlCol="0">
            <a:spAutoFit/>
          </a:bodyPr>
          <a:lstStyle/>
          <a:p>
            <a:r>
              <a:rPr lang="en-US" dirty="0"/>
              <a:t>Using MT SNVs from </a:t>
            </a:r>
            <a:r>
              <a:rPr lang="en-US" dirty="0" err="1"/>
              <a:t>scATACseq</a:t>
            </a:r>
            <a:r>
              <a:rPr lang="en-US" dirty="0"/>
              <a:t> to map lineages</a:t>
            </a:r>
          </a:p>
        </p:txBody>
      </p:sp>
      <p:grpSp>
        <p:nvGrpSpPr>
          <p:cNvPr id="5" name="Group 4">
            <a:extLst>
              <a:ext uri="{FF2B5EF4-FFF2-40B4-BE49-F238E27FC236}">
                <a16:creationId xmlns:a16="http://schemas.microsoft.com/office/drawing/2014/main" id="{2DCCA2B4-DFC7-6423-87F2-B2C8F03717D1}"/>
              </a:ext>
            </a:extLst>
          </p:cNvPr>
          <p:cNvGrpSpPr/>
          <p:nvPr/>
        </p:nvGrpSpPr>
        <p:grpSpPr>
          <a:xfrm>
            <a:off x="5782235" y="1875524"/>
            <a:ext cx="6921042" cy="4210645"/>
            <a:chOff x="5606302" y="1819469"/>
            <a:chExt cx="6383064" cy="3876927"/>
          </a:xfrm>
        </p:grpSpPr>
        <p:pic>
          <p:nvPicPr>
            <p:cNvPr id="6" name="Picture 5">
              <a:extLst>
                <a:ext uri="{FF2B5EF4-FFF2-40B4-BE49-F238E27FC236}">
                  <a16:creationId xmlns:a16="http://schemas.microsoft.com/office/drawing/2014/main" id="{47C7180B-7D92-0D88-F67D-8488FE6BA8FD}"/>
                </a:ext>
              </a:extLst>
            </p:cNvPr>
            <p:cNvPicPr>
              <a:picLocks noChangeAspect="1"/>
            </p:cNvPicPr>
            <p:nvPr/>
          </p:nvPicPr>
          <p:blipFill>
            <a:blip r:embed="rId3"/>
            <a:stretch>
              <a:fillRect/>
            </a:stretch>
          </p:blipFill>
          <p:spPr>
            <a:xfrm>
              <a:off x="5606302" y="1819469"/>
              <a:ext cx="6206253" cy="3876927"/>
            </a:xfrm>
            <a:prstGeom prst="rect">
              <a:avLst/>
            </a:prstGeom>
          </p:spPr>
        </p:pic>
        <p:sp>
          <p:nvSpPr>
            <p:cNvPr id="7" name="Rectangle 6">
              <a:extLst>
                <a:ext uri="{FF2B5EF4-FFF2-40B4-BE49-F238E27FC236}">
                  <a16:creationId xmlns:a16="http://schemas.microsoft.com/office/drawing/2014/main" id="{269677F7-3772-94CD-D660-A1EB2EDCD200}"/>
                </a:ext>
              </a:extLst>
            </p:cNvPr>
            <p:cNvSpPr/>
            <p:nvPr/>
          </p:nvSpPr>
          <p:spPr>
            <a:xfrm>
              <a:off x="7688424" y="3853543"/>
              <a:ext cx="4300942" cy="184285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TextBox 7">
            <a:extLst>
              <a:ext uri="{FF2B5EF4-FFF2-40B4-BE49-F238E27FC236}">
                <a16:creationId xmlns:a16="http://schemas.microsoft.com/office/drawing/2014/main" id="{44FADCE8-8BBF-C2C4-A7AF-4E90A6A3FDB5}"/>
              </a:ext>
            </a:extLst>
          </p:cNvPr>
          <p:cNvSpPr txBox="1"/>
          <p:nvPr/>
        </p:nvSpPr>
        <p:spPr>
          <a:xfrm>
            <a:off x="8565017" y="4084687"/>
            <a:ext cx="6096000" cy="369332"/>
          </a:xfrm>
          <a:prstGeom prst="rect">
            <a:avLst/>
          </a:prstGeom>
          <a:noFill/>
        </p:spPr>
        <p:txBody>
          <a:bodyPr wrap="square">
            <a:spAutoFit/>
          </a:bodyPr>
          <a:lstStyle/>
          <a:p>
            <a:r>
              <a:rPr lang="en-US" dirty="0"/>
              <a:t>Ludwig et al. (2020) </a:t>
            </a:r>
            <a:r>
              <a:rPr lang="en-US" i="1" dirty="0"/>
              <a:t>Cell</a:t>
            </a:r>
          </a:p>
        </p:txBody>
      </p:sp>
    </p:spTree>
    <p:extLst>
      <p:ext uri="{BB962C8B-B14F-4D97-AF65-F5344CB8AC3E}">
        <p14:creationId xmlns:p14="http://schemas.microsoft.com/office/powerpoint/2010/main" val="6619758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593725"/>
            <a:ext cx="10515600" cy="1325563"/>
          </a:xfrm>
        </p:spPr>
        <p:txBody>
          <a:bodyPr>
            <a:normAutofit/>
          </a:bodyPr>
          <a:lstStyle/>
          <a:p>
            <a:r>
              <a:rPr lang="en-US" dirty="0"/>
              <a:t>Extra slides</a:t>
            </a:r>
          </a:p>
        </p:txBody>
      </p:sp>
    </p:spTree>
    <p:extLst>
      <p:ext uri="{BB962C8B-B14F-4D97-AF65-F5344CB8AC3E}">
        <p14:creationId xmlns:p14="http://schemas.microsoft.com/office/powerpoint/2010/main" val="31690130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63F271-7169-1115-1EF3-CE3BF477816E}"/>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7109754F-2811-EDF0-BC19-8BE160C72BBB}"/>
              </a:ext>
            </a:extLst>
          </p:cNvPr>
          <p:cNvPicPr>
            <a:picLocks noChangeAspect="1"/>
          </p:cNvPicPr>
          <p:nvPr/>
        </p:nvPicPr>
        <p:blipFill>
          <a:blip r:embed="rId3"/>
          <a:stretch>
            <a:fillRect/>
          </a:stretch>
        </p:blipFill>
        <p:spPr>
          <a:xfrm>
            <a:off x="8499891" y="2463914"/>
            <a:ext cx="3201097" cy="2326789"/>
          </a:xfrm>
          <a:prstGeom prst="rect">
            <a:avLst/>
          </a:prstGeom>
        </p:spPr>
      </p:pic>
      <p:sp>
        <p:nvSpPr>
          <p:cNvPr id="2" name="Title 1">
            <a:extLst>
              <a:ext uri="{FF2B5EF4-FFF2-40B4-BE49-F238E27FC236}">
                <a16:creationId xmlns:a16="http://schemas.microsoft.com/office/drawing/2014/main" id="{FA6F45DB-D64D-9355-7CD2-66B994D6E22E}"/>
              </a:ext>
            </a:extLst>
          </p:cNvPr>
          <p:cNvSpPr>
            <a:spLocks noGrp="1"/>
          </p:cNvSpPr>
          <p:nvPr>
            <p:ph type="title"/>
          </p:nvPr>
        </p:nvSpPr>
        <p:spPr>
          <a:xfrm>
            <a:off x="838199" y="593725"/>
            <a:ext cx="9262241" cy="1325563"/>
          </a:xfrm>
        </p:spPr>
        <p:txBody>
          <a:bodyPr>
            <a:normAutofit/>
          </a:bodyPr>
          <a:lstStyle/>
          <a:p>
            <a:r>
              <a:rPr lang="en-US" dirty="0"/>
              <a:t>CD127 blockade extends diabetes-free intervals in NOD mice</a:t>
            </a:r>
          </a:p>
        </p:txBody>
      </p:sp>
      <p:pic>
        <p:nvPicPr>
          <p:cNvPr id="16" name="Picture 15">
            <a:extLst>
              <a:ext uri="{FF2B5EF4-FFF2-40B4-BE49-F238E27FC236}">
                <a16:creationId xmlns:a16="http://schemas.microsoft.com/office/drawing/2014/main" id="{5B4A09BF-3130-C856-3A66-51B43F800548}"/>
              </a:ext>
            </a:extLst>
          </p:cNvPr>
          <p:cNvPicPr>
            <a:picLocks noChangeAspect="1"/>
          </p:cNvPicPr>
          <p:nvPr/>
        </p:nvPicPr>
        <p:blipFill>
          <a:blip r:embed="rId4"/>
          <a:stretch>
            <a:fillRect/>
          </a:stretch>
        </p:blipFill>
        <p:spPr>
          <a:xfrm>
            <a:off x="90311" y="2587137"/>
            <a:ext cx="4481689" cy="2203566"/>
          </a:xfrm>
          <a:prstGeom prst="rect">
            <a:avLst/>
          </a:prstGeom>
        </p:spPr>
      </p:pic>
      <p:sp>
        <p:nvSpPr>
          <p:cNvPr id="17" name="TextBox 16">
            <a:extLst>
              <a:ext uri="{FF2B5EF4-FFF2-40B4-BE49-F238E27FC236}">
                <a16:creationId xmlns:a16="http://schemas.microsoft.com/office/drawing/2014/main" id="{3D63049C-9F4F-47C7-17CE-78F91ADB91DB}"/>
              </a:ext>
            </a:extLst>
          </p:cNvPr>
          <p:cNvSpPr txBox="1"/>
          <p:nvPr/>
        </p:nvSpPr>
        <p:spPr>
          <a:xfrm>
            <a:off x="683775" y="4972201"/>
            <a:ext cx="6848762" cy="369332"/>
          </a:xfrm>
          <a:prstGeom prst="rect">
            <a:avLst/>
          </a:prstGeom>
          <a:noFill/>
        </p:spPr>
        <p:txBody>
          <a:bodyPr wrap="square">
            <a:spAutoFit/>
          </a:bodyPr>
          <a:lstStyle/>
          <a:p>
            <a:r>
              <a:rPr lang="en-US" dirty="0"/>
              <a:t>Lee et al. (2012) </a:t>
            </a:r>
            <a:r>
              <a:rPr lang="en-US" i="1" dirty="0"/>
              <a:t>PNAS</a:t>
            </a:r>
          </a:p>
        </p:txBody>
      </p:sp>
      <p:pic>
        <p:nvPicPr>
          <p:cNvPr id="18" name="Picture 17">
            <a:extLst>
              <a:ext uri="{FF2B5EF4-FFF2-40B4-BE49-F238E27FC236}">
                <a16:creationId xmlns:a16="http://schemas.microsoft.com/office/drawing/2014/main" id="{715EF1F7-599E-31B8-F2FD-C68AEF60C6F0}"/>
              </a:ext>
            </a:extLst>
          </p:cNvPr>
          <p:cNvPicPr>
            <a:picLocks noChangeAspect="1"/>
          </p:cNvPicPr>
          <p:nvPr/>
        </p:nvPicPr>
        <p:blipFill>
          <a:blip r:embed="rId5"/>
          <a:stretch>
            <a:fillRect/>
          </a:stretch>
        </p:blipFill>
        <p:spPr>
          <a:xfrm>
            <a:off x="4890705" y="2404887"/>
            <a:ext cx="3131383" cy="2385816"/>
          </a:xfrm>
          <a:prstGeom prst="rect">
            <a:avLst/>
          </a:prstGeom>
        </p:spPr>
      </p:pic>
      <p:sp>
        <p:nvSpPr>
          <p:cNvPr id="19" name="TextBox 18">
            <a:extLst>
              <a:ext uri="{FF2B5EF4-FFF2-40B4-BE49-F238E27FC236}">
                <a16:creationId xmlns:a16="http://schemas.microsoft.com/office/drawing/2014/main" id="{87EBD3AD-278A-F786-2828-B1E1AEE913D3}"/>
              </a:ext>
            </a:extLst>
          </p:cNvPr>
          <p:cNvSpPr txBox="1"/>
          <p:nvPr/>
        </p:nvSpPr>
        <p:spPr>
          <a:xfrm>
            <a:off x="5075510" y="4972201"/>
            <a:ext cx="6848762" cy="369332"/>
          </a:xfrm>
          <a:prstGeom prst="rect">
            <a:avLst/>
          </a:prstGeom>
          <a:noFill/>
        </p:spPr>
        <p:txBody>
          <a:bodyPr wrap="square">
            <a:spAutoFit/>
          </a:bodyPr>
          <a:lstStyle/>
          <a:p>
            <a:r>
              <a:rPr lang="en-US" dirty="0"/>
              <a:t>Penaranda et al. (2012) </a:t>
            </a:r>
            <a:r>
              <a:rPr lang="en-US" i="1" dirty="0"/>
              <a:t>PNAS</a:t>
            </a:r>
          </a:p>
        </p:txBody>
      </p:sp>
      <p:sp>
        <p:nvSpPr>
          <p:cNvPr id="4" name="TextBox 3">
            <a:extLst>
              <a:ext uri="{FF2B5EF4-FFF2-40B4-BE49-F238E27FC236}">
                <a16:creationId xmlns:a16="http://schemas.microsoft.com/office/drawing/2014/main" id="{4C140468-75B2-5EE7-9C08-55B24A50DB54}"/>
              </a:ext>
            </a:extLst>
          </p:cNvPr>
          <p:cNvSpPr txBox="1"/>
          <p:nvPr/>
        </p:nvSpPr>
        <p:spPr>
          <a:xfrm>
            <a:off x="8767619" y="4833701"/>
            <a:ext cx="6848762" cy="1200329"/>
          </a:xfrm>
          <a:prstGeom prst="rect">
            <a:avLst/>
          </a:prstGeom>
          <a:noFill/>
        </p:spPr>
        <p:txBody>
          <a:bodyPr wrap="square">
            <a:spAutoFit/>
          </a:bodyPr>
          <a:lstStyle/>
          <a:p>
            <a:r>
              <a:rPr lang="en-US" dirty="0"/>
              <a:t>Vazquez-Mateo et al. (2017)</a:t>
            </a:r>
            <a:endParaRPr lang="en-US" i="1" dirty="0"/>
          </a:p>
          <a:p>
            <a:r>
              <a:rPr lang="en-US" i="1" dirty="0"/>
              <a:t>BMC Immunology</a:t>
            </a:r>
          </a:p>
          <a:p>
            <a:r>
              <a:rPr lang="en-US" dirty="0"/>
              <a:t>(also saw increased TIM3 on T cells</a:t>
            </a:r>
          </a:p>
          <a:p>
            <a:r>
              <a:rPr lang="en-US" dirty="0"/>
              <a:t>in anti-IL7R mice)</a:t>
            </a:r>
          </a:p>
        </p:txBody>
      </p:sp>
    </p:spTree>
    <p:extLst>
      <p:ext uri="{BB962C8B-B14F-4D97-AF65-F5344CB8AC3E}">
        <p14:creationId xmlns:p14="http://schemas.microsoft.com/office/powerpoint/2010/main" val="13137155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B188C7-88A4-309D-29A9-ADF4094AAFD5}"/>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4A59533D-B12D-3FBC-B343-1D6A11647FE8}"/>
              </a:ext>
            </a:extLst>
          </p:cNvPr>
          <p:cNvPicPr>
            <a:picLocks noChangeAspect="1"/>
          </p:cNvPicPr>
          <p:nvPr/>
        </p:nvPicPr>
        <p:blipFill>
          <a:blip r:embed="rId3"/>
          <a:stretch>
            <a:fillRect/>
          </a:stretch>
        </p:blipFill>
        <p:spPr>
          <a:xfrm>
            <a:off x="3723386" y="1632098"/>
            <a:ext cx="3945108" cy="4632177"/>
          </a:xfrm>
          <a:prstGeom prst="rect">
            <a:avLst/>
          </a:prstGeom>
        </p:spPr>
      </p:pic>
      <p:sp>
        <p:nvSpPr>
          <p:cNvPr id="2" name="Title 1">
            <a:extLst>
              <a:ext uri="{FF2B5EF4-FFF2-40B4-BE49-F238E27FC236}">
                <a16:creationId xmlns:a16="http://schemas.microsoft.com/office/drawing/2014/main" id="{7EA0B274-4B92-7C83-AD45-565383E82004}"/>
              </a:ext>
            </a:extLst>
          </p:cNvPr>
          <p:cNvSpPr>
            <a:spLocks noGrp="1"/>
          </p:cNvSpPr>
          <p:nvPr>
            <p:ph type="title"/>
          </p:nvPr>
        </p:nvSpPr>
        <p:spPr>
          <a:xfrm>
            <a:off x="838199" y="593725"/>
            <a:ext cx="10669860" cy="1325563"/>
          </a:xfrm>
        </p:spPr>
        <p:txBody>
          <a:bodyPr>
            <a:normAutofit/>
          </a:bodyPr>
          <a:lstStyle/>
          <a:p>
            <a:r>
              <a:rPr lang="en-US" dirty="0"/>
              <a:t>CD127 levels in CD8 TEMRAs predict response to teplizumab</a:t>
            </a:r>
          </a:p>
        </p:txBody>
      </p:sp>
      <p:sp>
        <p:nvSpPr>
          <p:cNvPr id="7" name="TextBox 6">
            <a:extLst>
              <a:ext uri="{FF2B5EF4-FFF2-40B4-BE49-F238E27FC236}">
                <a16:creationId xmlns:a16="http://schemas.microsoft.com/office/drawing/2014/main" id="{F7BD94AC-0840-5F6F-B434-4E82C77D011B}"/>
              </a:ext>
            </a:extLst>
          </p:cNvPr>
          <p:cNvSpPr txBox="1"/>
          <p:nvPr/>
        </p:nvSpPr>
        <p:spPr>
          <a:xfrm>
            <a:off x="3882834" y="6201623"/>
            <a:ext cx="6096000" cy="369332"/>
          </a:xfrm>
          <a:prstGeom prst="rect">
            <a:avLst/>
          </a:prstGeom>
          <a:noFill/>
        </p:spPr>
        <p:txBody>
          <a:bodyPr wrap="square">
            <a:spAutoFit/>
          </a:bodyPr>
          <a:lstStyle/>
          <a:p>
            <a:r>
              <a:rPr lang="en-US" dirty="0" err="1"/>
              <a:t>Lledó</a:t>
            </a:r>
            <a:r>
              <a:rPr lang="en-US" dirty="0"/>
              <a:t>-Delgado et al. (2024). J Clin Invest</a:t>
            </a:r>
          </a:p>
        </p:txBody>
      </p:sp>
    </p:spTree>
    <p:extLst>
      <p:ext uri="{BB962C8B-B14F-4D97-AF65-F5344CB8AC3E}">
        <p14:creationId xmlns:p14="http://schemas.microsoft.com/office/powerpoint/2010/main" val="35886571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F3B1A1-839A-955B-BFF4-58C400E266E5}"/>
            </a:ext>
          </a:extLst>
        </p:cNvPr>
        <p:cNvGrpSpPr/>
        <p:nvPr/>
      </p:nvGrpSpPr>
      <p:grpSpPr>
        <a:xfrm>
          <a:off x="0" y="0"/>
          <a:ext cx="0" cy="0"/>
          <a:chOff x="0" y="0"/>
          <a:chExt cx="0" cy="0"/>
        </a:xfrm>
      </p:grpSpPr>
      <p:graphicFrame>
        <p:nvGraphicFramePr>
          <p:cNvPr id="15" name="Object 14">
            <a:extLst>
              <a:ext uri="{FF2B5EF4-FFF2-40B4-BE49-F238E27FC236}">
                <a16:creationId xmlns:a16="http://schemas.microsoft.com/office/drawing/2014/main" id="{68AF3348-9374-8B7B-8497-7785A463DD75}"/>
              </a:ext>
            </a:extLst>
          </p:cNvPr>
          <p:cNvGraphicFramePr>
            <a:graphicFrameLocks noChangeAspect="1"/>
          </p:cNvGraphicFramePr>
          <p:nvPr/>
        </p:nvGraphicFramePr>
        <p:xfrm>
          <a:off x="4414020" y="2493389"/>
          <a:ext cx="2781300" cy="3179763"/>
        </p:xfrm>
        <a:graphic>
          <a:graphicData uri="http://schemas.openxmlformats.org/presentationml/2006/ole">
            <mc:AlternateContent xmlns:mc="http://schemas.openxmlformats.org/markup-compatibility/2006">
              <mc:Choice xmlns:v="urn:schemas-microsoft-com:vml" Requires="v">
                <p:oleObj name="Prism 10" r:id="rId3" imgW="2780968" imgH="3180520" progId="Prism10.Document">
                  <p:embed/>
                </p:oleObj>
              </mc:Choice>
              <mc:Fallback>
                <p:oleObj name="Prism 10" r:id="rId3" imgW="2780968" imgH="3180520" progId="Prism10.Document">
                  <p:embed/>
                  <p:pic>
                    <p:nvPicPr>
                      <p:cNvPr id="15" name="Object 14">
                        <a:extLst>
                          <a:ext uri="{FF2B5EF4-FFF2-40B4-BE49-F238E27FC236}">
                            <a16:creationId xmlns:a16="http://schemas.microsoft.com/office/drawing/2014/main" id="{68AF3348-9374-8B7B-8497-7785A463DD75}"/>
                          </a:ext>
                        </a:extLst>
                      </p:cNvPr>
                      <p:cNvPicPr/>
                      <p:nvPr/>
                    </p:nvPicPr>
                    <p:blipFill>
                      <a:blip r:embed="rId4"/>
                      <a:stretch>
                        <a:fillRect/>
                      </a:stretch>
                    </p:blipFill>
                    <p:spPr>
                      <a:xfrm>
                        <a:off x="4414020" y="2493389"/>
                        <a:ext cx="2781300" cy="3179763"/>
                      </a:xfrm>
                      <a:prstGeom prst="rect">
                        <a:avLst/>
                      </a:prstGeom>
                    </p:spPr>
                  </p:pic>
                </p:oleObj>
              </mc:Fallback>
            </mc:AlternateContent>
          </a:graphicData>
        </a:graphic>
      </p:graphicFrame>
      <p:graphicFrame>
        <p:nvGraphicFramePr>
          <p:cNvPr id="16" name="Object 15">
            <a:extLst>
              <a:ext uri="{FF2B5EF4-FFF2-40B4-BE49-F238E27FC236}">
                <a16:creationId xmlns:a16="http://schemas.microsoft.com/office/drawing/2014/main" id="{C2DA5056-5C8A-9B7E-24D7-03A50D058B21}"/>
              </a:ext>
            </a:extLst>
          </p:cNvPr>
          <p:cNvGraphicFramePr>
            <a:graphicFrameLocks noChangeAspect="1"/>
          </p:cNvGraphicFramePr>
          <p:nvPr/>
        </p:nvGraphicFramePr>
        <p:xfrm>
          <a:off x="6757186" y="2457930"/>
          <a:ext cx="2781300" cy="3189287"/>
        </p:xfrm>
        <a:graphic>
          <a:graphicData uri="http://schemas.openxmlformats.org/presentationml/2006/ole">
            <mc:AlternateContent xmlns:mc="http://schemas.openxmlformats.org/markup-compatibility/2006">
              <mc:Choice xmlns:v="urn:schemas-microsoft-com:vml" Requires="v">
                <p:oleObj name="Prism 10" r:id="rId5" imgW="2780968" imgH="3189524" progId="Prism10.Document">
                  <p:embed/>
                </p:oleObj>
              </mc:Choice>
              <mc:Fallback>
                <p:oleObj name="Prism 10" r:id="rId5" imgW="2780968" imgH="3189524" progId="Prism10.Document">
                  <p:embed/>
                  <p:pic>
                    <p:nvPicPr>
                      <p:cNvPr id="16" name="Object 15">
                        <a:extLst>
                          <a:ext uri="{FF2B5EF4-FFF2-40B4-BE49-F238E27FC236}">
                            <a16:creationId xmlns:a16="http://schemas.microsoft.com/office/drawing/2014/main" id="{C2DA5056-5C8A-9B7E-24D7-03A50D058B21}"/>
                          </a:ext>
                        </a:extLst>
                      </p:cNvPr>
                      <p:cNvPicPr/>
                      <p:nvPr/>
                    </p:nvPicPr>
                    <p:blipFill>
                      <a:blip r:embed="rId6"/>
                      <a:stretch>
                        <a:fillRect/>
                      </a:stretch>
                    </p:blipFill>
                    <p:spPr>
                      <a:xfrm>
                        <a:off x="6757186" y="2457930"/>
                        <a:ext cx="2781300" cy="3189287"/>
                      </a:xfrm>
                      <a:prstGeom prst="rect">
                        <a:avLst/>
                      </a:prstGeom>
                    </p:spPr>
                  </p:pic>
                </p:oleObj>
              </mc:Fallback>
            </mc:AlternateContent>
          </a:graphicData>
        </a:graphic>
      </p:graphicFrame>
      <p:grpSp>
        <p:nvGrpSpPr>
          <p:cNvPr id="30" name="Group 29">
            <a:extLst>
              <a:ext uri="{FF2B5EF4-FFF2-40B4-BE49-F238E27FC236}">
                <a16:creationId xmlns:a16="http://schemas.microsoft.com/office/drawing/2014/main" id="{BAF49F20-0498-52D1-62BB-E55B8EE78371}"/>
              </a:ext>
            </a:extLst>
          </p:cNvPr>
          <p:cNvGrpSpPr/>
          <p:nvPr/>
        </p:nvGrpSpPr>
        <p:grpSpPr>
          <a:xfrm>
            <a:off x="336426" y="1639384"/>
            <a:ext cx="4064000" cy="4887772"/>
            <a:chOff x="412751" y="1784670"/>
            <a:chExt cx="4064000" cy="4887772"/>
          </a:xfrm>
        </p:grpSpPr>
        <p:pic>
          <p:nvPicPr>
            <p:cNvPr id="5" name="Picture 4" descr="A screenshot of a computer generated image&#10;&#10;Description automatically generated">
              <a:extLst>
                <a:ext uri="{FF2B5EF4-FFF2-40B4-BE49-F238E27FC236}">
                  <a16:creationId xmlns:a16="http://schemas.microsoft.com/office/drawing/2014/main" id="{B5A60C08-1A8E-10E5-318E-051F74354396}"/>
                </a:ext>
              </a:extLst>
            </p:cNvPr>
            <p:cNvPicPr>
              <a:picLocks noChangeAspect="1"/>
            </p:cNvPicPr>
            <p:nvPr/>
          </p:nvPicPr>
          <p:blipFill>
            <a:blip r:embed="rId7">
              <a:extLst>
                <a:ext uri="{28A0092B-C50C-407E-A947-70E740481C1C}">
                  <a14:useLocalDpi xmlns:a14="http://schemas.microsoft.com/office/drawing/2010/main" val="0"/>
                </a:ext>
              </a:extLst>
            </a:blip>
            <a:srcRect t="4143"/>
            <a:stretch/>
          </p:blipFill>
          <p:spPr>
            <a:xfrm>
              <a:off x="412751" y="2459300"/>
              <a:ext cx="4064000" cy="3895642"/>
            </a:xfrm>
            <a:prstGeom prst="rect">
              <a:avLst/>
            </a:prstGeom>
          </p:spPr>
        </p:pic>
        <p:sp>
          <p:nvSpPr>
            <p:cNvPr id="6" name="TextBox 5">
              <a:extLst>
                <a:ext uri="{FF2B5EF4-FFF2-40B4-BE49-F238E27FC236}">
                  <a16:creationId xmlns:a16="http://schemas.microsoft.com/office/drawing/2014/main" id="{5DDCF94E-3441-4A44-0ACF-B943927B288E}"/>
                </a:ext>
              </a:extLst>
            </p:cNvPr>
            <p:cNvSpPr txBox="1"/>
            <p:nvPr/>
          </p:nvSpPr>
          <p:spPr>
            <a:xfrm rot="19492840">
              <a:off x="460719" y="2093600"/>
              <a:ext cx="652743" cy="307777"/>
            </a:xfrm>
            <a:prstGeom prst="rect">
              <a:avLst/>
            </a:prstGeom>
            <a:noFill/>
          </p:spPr>
          <p:txBody>
            <a:bodyPr wrap="none" rtlCol="0">
              <a:spAutoFit/>
            </a:bodyPr>
            <a:lstStyle/>
            <a:p>
              <a:r>
                <a:rPr lang="en-US" sz="1400" dirty="0">
                  <a:latin typeface="Arial" panose="020B0604020202020204" pitchFamily="34" charset="0"/>
                  <a:cs typeface="Arial" panose="020B0604020202020204" pitchFamily="34" charset="0"/>
                </a:rPr>
                <a:t>Naïve</a:t>
              </a:r>
            </a:p>
          </p:txBody>
        </p:sp>
        <p:sp>
          <p:nvSpPr>
            <p:cNvPr id="7" name="TextBox 6">
              <a:extLst>
                <a:ext uri="{FF2B5EF4-FFF2-40B4-BE49-F238E27FC236}">
                  <a16:creationId xmlns:a16="http://schemas.microsoft.com/office/drawing/2014/main" id="{807C51FD-4381-77FC-6824-7FA38442DBAB}"/>
                </a:ext>
              </a:extLst>
            </p:cNvPr>
            <p:cNvSpPr txBox="1"/>
            <p:nvPr/>
          </p:nvSpPr>
          <p:spPr>
            <a:xfrm rot="19492840">
              <a:off x="2055438" y="2093600"/>
              <a:ext cx="652743" cy="307777"/>
            </a:xfrm>
            <a:prstGeom prst="rect">
              <a:avLst/>
            </a:prstGeom>
            <a:noFill/>
          </p:spPr>
          <p:txBody>
            <a:bodyPr wrap="none" rtlCol="0">
              <a:spAutoFit/>
            </a:bodyPr>
            <a:lstStyle/>
            <a:p>
              <a:r>
                <a:rPr lang="en-US" sz="1400" dirty="0">
                  <a:latin typeface="Arial" panose="020B0604020202020204" pitchFamily="34" charset="0"/>
                  <a:cs typeface="Arial" panose="020B0604020202020204" pitchFamily="34" charset="0"/>
                </a:rPr>
                <a:t>Naïve</a:t>
              </a:r>
            </a:p>
          </p:txBody>
        </p:sp>
        <p:sp>
          <p:nvSpPr>
            <p:cNvPr id="8" name="TextBox 7">
              <a:extLst>
                <a:ext uri="{FF2B5EF4-FFF2-40B4-BE49-F238E27FC236}">
                  <a16:creationId xmlns:a16="http://schemas.microsoft.com/office/drawing/2014/main" id="{CBD4A19B-AE0C-C041-DEED-296319C07B09}"/>
                </a:ext>
              </a:extLst>
            </p:cNvPr>
            <p:cNvSpPr txBox="1"/>
            <p:nvPr/>
          </p:nvSpPr>
          <p:spPr>
            <a:xfrm rot="19492840">
              <a:off x="801165" y="1940260"/>
              <a:ext cx="1185837" cy="307777"/>
            </a:xfrm>
            <a:prstGeom prst="rect">
              <a:avLst/>
            </a:prstGeom>
            <a:noFill/>
          </p:spPr>
          <p:txBody>
            <a:bodyPr wrap="none" rtlCol="0">
              <a:spAutoFit/>
            </a:bodyPr>
            <a:lstStyle/>
            <a:p>
              <a:r>
                <a:rPr lang="en-US" sz="1400" dirty="0">
                  <a:latin typeface="Arial" panose="020B0604020202020204" pitchFamily="34" charset="0"/>
                  <a:cs typeface="Arial" panose="020B0604020202020204" pitchFamily="34" charset="0"/>
                </a:rPr>
                <a:t>CD57 </a:t>
              </a:r>
              <a:r>
                <a:rPr lang="en-US" sz="1400" dirty="0" err="1">
                  <a:latin typeface="Arial" panose="020B0604020202020204" pitchFamily="34" charset="0"/>
                  <a:cs typeface="Arial" panose="020B0604020202020204" pitchFamily="34" charset="0"/>
                </a:rPr>
                <a:t>Temra</a:t>
              </a:r>
              <a:endParaRPr lang="en-US" sz="14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2B8CBC8A-DE3A-36BE-E56F-C4D452CA2594}"/>
                </a:ext>
              </a:extLst>
            </p:cNvPr>
            <p:cNvSpPr txBox="1"/>
            <p:nvPr/>
          </p:nvSpPr>
          <p:spPr>
            <a:xfrm rot="19492840">
              <a:off x="1192020" y="1914328"/>
              <a:ext cx="1275990" cy="307777"/>
            </a:xfrm>
            <a:prstGeom prst="rect">
              <a:avLst/>
            </a:prstGeom>
            <a:noFill/>
          </p:spPr>
          <p:txBody>
            <a:bodyPr wrap="none" rtlCol="0">
              <a:spAutoFit/>
            </a:bodyPr>
            <a:lstStyle/>
            <a:p>
              <a:r>
                <a:rPr lang="en-US" sz="1400" dirty="0">
                  <a:latin typeface="Arial" panose="020B0604020202020204" pitchFamily="34" charset="0"/>
                  <a:cs typeface="Arial" panose="020B0604020202020204" pitchFamily="34" charset="0"/>
                </a:rPr>
                <a:t>CD127+ T-K+</a:t>
              </a:r>
            </a:p>
          </p:txBody>
        </p:sp>
        <p:sp>
          <p:nvSpPr>
            <p:cNvPr id="10" name="TextBox 9">
              <a:extLst>
                <a:ext uri="{FF2B5EF4-FFF2-40B4-BE49-F238E27FC236}">
                  <a16:creationId xmlns:a16="http://schemas.microsoft.com/office/drawing/2014/main" id="{212DF6A5-DD29-337F-1A5D-C9EAB2C91029}"/>
                </a:ext>
              </a:extLst>
            </p:cNvPr>
            <p:cNvSpPr txBox="1"/>
            <p:nvPr/>
          </p:nvSpPr>
          <p:spPr>
            <a:xfrm rot="19492840">
              <a:off x="1549920" y="1784670"/>
              <a:ext cx="1726755" cy="307777"/>
            </a:xfrm>
            <a:prstGeom prst="rect">
              <a:avLst/>
            </a:prstGeom>
            <a:noFill/>
          </p:spPr>
          <p:txBody>
            <a:bodyPr wrap="none" rtlCol="0">
              <a:spAutoFit/>
            </a:bodyPr>
            <a:lstStyle/>
            <a:p>
              <a:r>
                <a:rPr lang="en-US" sz="1400" dirty="0">
                  <a:latin typeface="Arial" panose="020B0604020202020204" pitchFamily="34" charset="0"/>
                  <a:cs typeface="Arial" panose="020B0604020202020204" pitchFamily="34" charset="0"/>
                </a:rPr>
                <a:t>CD127+ EM (T+K-)</a:t>
              </a:r>
            </a:p>
          </p:txBody>
        </p:sp>
        <p:sp>
          <p:nvSpPr>
            <p:cNvPr id="11" name="TextBox 10">
              <a:extLst>
                <a:ext uri="{FF2B5EF4-FFF2-40B4-BE49-F238E27FC236}">
                  <a16:creationId xmlns:a16="http://schemas.microsoft.com/office/drawing/2014/main" id="{59BA63E9-EAC7-9B52-C76E-62534CE5D204}"/>
                </a:ext>
              </a:extLst>
            </p:cNvPr>
            <p:cNvSpPr txBox="1"/>
            <p:nvPr/>
          </p:nvSpPr>
          <p:spPr>
            <a:xfrm rot="19492840">
              <a:off x="2848709" y="2124954"/>
              <a:ext cx="543739" cy="307777"/>
            </a:xfrm>
            <a:prstGeom prst="rect">
              <a:avLst/>
            </a:prstGeom>
            <a:noFill/>
          </p:spPr>
          <p:txBody>
            <a:bodyPr wrap="none" rtlCol="0">
              <a:spAutoFit/>
            </a:bodyPr>
            <a:lstStyle/>
            <a:p>
              <a:r>
                <a:rPr lang="en-US" sz="1400" dirty="0">
                  <a:latin typeface="Arial" panose="020B0604020202020204" pitchFamily="34" charset="0"/>
                  <a:cs typeface="Arial" panose="020B0604020202020204" pitchFamily="34" charset="0"/>
                </a:rPr>
                <a:t>Ki67</a:t>
              </a:r>
            </a:p>
          </p:txBody>
        </p:sp>
        <p:sp>
          <p:nvSpPr>
            <p:cNvPr id="12" name="TextBox 11">
              <a:extLst>
                <a:ext uri="{FF2B5EF4-FFF2-40B4-BE49-F238E27FC236}">
                  <a16:creationId xmlns:a16="http://schemas.microsoft.com/office/drawing/2014/main" id="{1DE871B8-E4ED-3371-A296-5058A3C5EF88}"/>
                </a:ext>
              </a:extLst>
            </p:cNvPr>
            <p:cNvSpPr txBox="1"/>
            <p:nvPr/>
          </p:nvSpPr>
          <p:spPr>
            <a:xfrm rot="19492840">
              <a:off x="2369094" y="1958519"/>
              <a:ext cx="1122359" cy="307777"/>
            </a:xfrm>
            <a:prstGeom prst="rect">
              <a:avLst/>
            </a:prstGeom>
            <a:noFill/>
          </p:spPr>
          <p:txBody>
            <a:bodyPr wrap="none" rtlCol="0">
              <a:spAutoFit/>
            </a:bodyPr>
            <a:lstStyle/>
            <a:p>
              <a:r>
                <a:rPr lang="en-US" sz="1400" dirty="0">
                  <a:latin typeface="Arial" panose="020B0604020202020204" pitchFamily="34" charset="0"/>
                  <a:cs typeface="Arial" panose="020B0604020202020204" pitchFamily="34" charset="0"/>
                </a:rPr>
                <a:t>PD1+ T+K+</a:t>
              </a:r>
            </a:p>
          </p:txBody>
        </p:sp>
        <p:sp>
          <p:nvSpPr>
            <p:cNvPr id="13" name="TextBox 12">
              <a:extLst>
                <a:ext uri="{FF2B5EF4-FFF2-40B4-BE49-F238E27FC236}">
                  <a16:creationId xmlns:a16="http://schemas.microsoft.com/office/drawing/2014/main" id="{4AD1A534-145B-95AB-2AEF-2A859356E770}"/>
                </a:ext>
              </a:extLst>
            </p:cNvPr>
            <p:cNvSpPr txBox="1"/>
            <p:nvPr/>
          </p:nvSpPr>
          <p:spPr>
            <a:xfrm rot="19492840">
              <a:off x="3139584" y="1946254"/>
              <a:ext cx="1164999" cy="307777"/>
            </a:xfrm>
            <a:prstGeom prst="rect">
              <a:avLst/>
            </a:prstGeom>
            <a:noFill/>
          </p:spPr>
          <p:txBody>
            <a:bodyPr wrap="none" rtlCol="0">
              <a:spAutoFit/>
            </a:bodyPr>
            <a:lstStyle/>
            <a:p>
              <a:r>
                <a:rPr lang="en-US" sz="1400" dirty="0">
                  <a:latin typeface="Arial" panose="020B0604020202020204" pitchFamily="34" charset="0"/>
                  <a:cs typeface="Arial" panose="020B0604020202020204" pitchFamily="34" charset="0"/>
                </a:rPr>
                <a:t>T+K+ </a:t>
              </a:r>
              <a:r>
                <a:rPr lang="en-US" sz="1400" dirty="0" err="1">
                  <a:latin typeface="Arial" panose="020B0604020202020204" pitchFamily="34" charset="0"/>
                  <a:cs typeface="Arial" panose="020B0604020202020204" pitchFamily="34" charset="0"/>
                </a:rPr>
                <a:t>Temra</a:t>
              </a:r>
              <a:endParaRPr lang="en-US" sz="1400" dirty="0">
                <a:latin typeface="Arial" panose="020B0604020202020204" pitchFamily="34" charset="0"/>
                <a:cs typeface="Arial" panose="020B0604020202020204" pitchFamily="34" charset="0"/>
              </a:endParaRPr>
            </a:p>
          </p:txBody>
        </p:sp>
        <p:sp>
          <p:nvSpPr>
            <p:cNvPr id="14" name="Star: 5 Points 13">
              <a:extLst>
                <a:ext uri="{FF2B5EF4-FFF2-40B4-BE49-F238E27FC236}">
                  <a16:creationId xmlns:a16="http://schemas.microsoft.com/office/drawing/2014/main" id="{34C8DB09-8BC9-6DD3-2757-9D103644886A}"/>
                </a:ext>
              </a:extLst>
            </p:cNvPr>
            <p:cNvSpPr/>
            <p:nvPr/>
          </p:nvSpPr>
          <p:spPr>
            <a:xfrm>
              <a:off x="1293654" y="6418185"/>
              <a:ext cx="273189" cy="254257"/>
            </a:xfrm>
            <a:prstGeom prst="star5">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5681077C-BE4C-1E95-4659-7B2152B413D5}"/>
                </a:ext>
              </a:extLst>
            </p:cNvPr>
            <p:cNvSpPr txBox="1"/>
            <p:nvPr/>
          </p:nvSpPr>
          <p:spPr>
            <a:xfrm>
              <a:off x="510224" y="2396057"/>
              <a:ext cx="255198" cy="246221"/>
            </a:xfrm>
            <a:prstGeom prst="rect">
              <a:avLst/>
            </a:prstGeom>
            <a:noFill/>
          </p:spPr>
          <p:txBody>
            <a:bodyPr wrap="none" rtlCol="0">
              <a:spAutoFit/>
            </a:bodyPr>
            <a:lstStyle/>
            <a:p>
              <a:r>
                <a:rPr lang="en-US" sz="1000" dirty="0">
                  <a:latin typeface="Arial" panose="020B0604020202020204" pitchFamily="34" charset="0"/>
                  <a:cs typeface="Arial" panose="020B0604020202020204" pitchFamily="34" charset="0"/>
                </a:rPr>
                <a:t>1</a:t>
              </a:r>
            </a:p>
          </p:txBody>
        </p:sp>
        <p:sp>
          <p:nvSpPr>
            <p:cNvPr id="18" name="TextBox 17">
              <a:extLst>
                <a:ext uri="{FF2B5EF4-FFF2-40B4-BE49-F238E27FC236}">
                  <a16:creationId xmlns:a16="http://schemas.microsoft.com/office/drawing/2014/main" id="{6902E377-5A84-A3DE-C856-D69867B5CE89}"/>
                </a:ext>
              </a:extLst>
            </p:cNvPr>
            <p:cNvSpPr txBox="1"/>
            <p:nvPr/>
          </p:nvSpPr>
          <p:spPr>
            <a:xfrm>
              <a:off x="907337" y="2396057"/>
              <a:ext cx="255198" cy="246221"/>
            </a:xfrm>
            <a:prstGeom prst="rect">
              <a:avLst/>
            </a:prstGeom>
            <a:noFill/>
          </p:spPr>
          <p:txBody>
            <a:bodyPr wrap="none" rtlCol="0">
              <a:spAutoFit/>
            </a:bodyPr>
            <a:lstStyle/>
            <a:p>
              <a:r>
                <a:rPr lang="en-US" sz="1000" dirty="0">
                  <a:latin typeface="Arial" panose="020B0604020202020204" pitchFamily="34" charset="0"/>
                  <a:cs typeface="Arial" panose="020B0604020202020204" pitchFamily="34" charset="0"/>
                </a:rPr>
                <a:t>2</a:t>
              </a:r>
            </a:p>
          </p:txBody>
        </p:sp>
        <p:sp>
          <p:nvSpPr>
            <p:cNvPr id="19" name="TextBox 18">
              <a:extLst>
                <a:ext uri="{FF2B5EF4-FFF2-40B4-BE49-F238E27FC236}">
                  <a16:creationId xmlns:a16="http://schemas.microsoft.com/office/drawing/2014/main" id="{33C47133-441F-2264-FFE4-46E686F336A6}"/>
                </a:ext>
              </a:extLst>
            </p:cNvPr>
            <p:cNvSpPr txBox="1"/>
            <p:nvPr/>
          </p:nvSpPr>
          <p:spPr>
            <a:xfrm>
              <a:off x="1293654" y="2396057"/>
              <a:ext cx="255198" cy="246221"/>
            </a:xfrm>
            <a:prstGeom prst="rect">
              <a:avLst/>
            </a:prstGeom>
            <a:noFill/>
          </p:spPr>
          <p:txBody>
            <a:bodyPr wrap="none" rtlCol="0">
              <a:spAutoFit/>
            </a:bodyPr>
            <a:lstStyle/>
            <a:p>
              <a:r>
                <a:rPr lang="en-US" sz="1000" dirty="0">
                  <a:latin typeface="Arial" panose="020B0604020202020204" pitchFamily="34" charset="0"/>
                  <a:cs typeface="Arial" panose="020B0604020202020204" pitchFamily="34" charset="0"/>
                </a:rPr>
                <a:t>3</a:t>
              </a:r>
            </a:p>
          </p:txBody>
        </p:sp>
        <p:sp>
          <p:nvSpPr>
            <p:cNvPr id="20" name="TextBox 19">
              <a:extLst>
                <a:ext uri="{FF2B5EF4-FFF2-40B4-BE49-F238E27FC236}">
                  <a16:creationId xmlns:a16="http://schemas.microsoft.com/office/drawing/2014/main" id="{097364B5-A2FA-67CC-DABE-96AC3228555E}"/>
                </a:ext>
              </a:extLst>
            </p:cNvPr>
            <p:cNvSpPr txBox="1"/>
            <p:nvPr/>
          </p:nvSpPr>
          <p:spPr>
            <a:xfrm>
              <a:off x="1700938" y="2396057"/>
              <a:ext cx="255198" cy="246221"/>
            </a:xfrm>
            <a:prstGeom prst="rect">
              <a:avLst/>
            </a:prstGeom>
            <a:noFill/>
          </p:spPr>
          <p:txBody>
            <a:bodyPr wrap="none" rtlCol="0">
              <a:spAutoFit/>
            </a:bodyPr>
            <a:lstStyle/>
            <a:p>
              <a:r>
                <a:rPr lang="en-US" sz="1000" dirty="0">
                  <a:latin typeface="Arial" panose="020B0604020202020204" pitchFamily="34" charset="0"/>
                  <a:cs typeface="Arial" panose="020B0604020202020204" pitchFamily="34" charset="0"/>
                </a:rPr>
                <a:t>4</a:t>
              </a:r>
            </a:p>
          </p:txBody>
        </p:sp>
        <p:sp>
          <p:nvSpPr>
            <p:cNvPr id="21" name="TextBox 20">
              <a:extLst>
                <a:ext uri="{FF2B5EF4-FFF2-40B4-BE49-F238E27FC236}">
                  <a16:creationId xmlns:a16="http://schemas.microsoft.com/office/drawing/2014/main" id="{58C16C89-B76D-99B9-0ACC-C7976280575C}"/>
                </a:ext>
              </a:extLst>
            </p:cNvPr>
            <p:cNvSpPr txBox="1"/>
            <p:nvPr/>
          </p:nvSpPr>
          <p:spPr>
            <a:xfrm>
              <a:off x="2079197" y="2396057"/>
              <a:ext cx="255198" cy="246221"/>
            </a:xfrm>
            <a:prstGeom prst="rect">
              <a:avLst/>
            </a:prstGeom>
            <a:noFill/>
          </p:spPr>
          <p:txBody>
            <a:bodyPr wrap="none" rtlCol="0">
              <a:spAutoFit/>
            </a:bodyPr>
            <a:lstStyle/>
            <a:p>
              <a:r>
                <a:rPr lang="en-US" sz="1000" dirty="0">
                  <a:latin typeface="Arial" panose="020B0604020202020204" pitchFamily="34" charset="0"/>
                  <a:cs typeface="Arial" panose="020B0604020202020204" pitchFamily="34" charset="0"/>
                </a:rPr>
                <a:t>5</a:t>
              </a:r>
            </a:p>
          </p:txBody>
        </p:sp>
        <p:sp>
          <p:nvSpPr>
            <p:cNvPr id="22" name="TextBox 21">
              <a:extLst>
                <a:ext uri="{FF2B5EF4-FFF2-40B4-BE49-F238E27FC236}">
                  <a16:creationId xmlns:a16="http://schemas.microsoft.com/office/drawing/2014/main" id="{5EF03F91-E24F-BEE1-3E58-8B9661F4E477}"/>
                </a:ext>
              </a:extLst>
            </p:cNvPr>
            <p:cNvSpPr txBox="1"/>
            <p:nvPr/>
          </p:nvSpPr>
          <p:spPr>
            <a:xfrm>
              <a:off x="2474941" y="2396057"/>
              <a:ext cx="255198" cy="246221"/>
            </a:xfrm>
            <a:prstGeom prst="rect">
              <a:avLst/>
            </a:prstGeom>
            <a:noFill/>
          </p:spPr>
          <p:txBody>
            <a:bodyPr wrap="none" rtlCol="0">
              <a:spAutoFit/>
            </a:bodyPr>
            <a:lstStyle/>
            <a:p>
              <a:r>
                <a:rPr lang="en-US" sz="1000" dirty="0">
                  <a:latin typeface="Arial" panose="020B0604020202020204" pitchFamily="34" charset="0"/>
                  <a:cs typeface="Arial" panose="020B0604020202020204" pitchFamily="34" charset="0"/>
                </a:rPr>
                <a:t>6</a:t>
              </a:r>
            </a:p>
          </p:txBody>
        </p:sp>
        <p:sp>
          <p:nvSpPr>
            <p:cNvPr id="23" name="TextBox 22">
              <a:extLst>
                <a:ext uri="{FF2B5EF4-FFF2-40B4-BE49-F238E27FC236}">
                  <a16:creationId xmlns:a16="http://schemas.microsoft.com/office/drawing/2014/main" id="{9A63EED5-BD13-1509-5E93-C71E4CE8A5F6}"/>
                </a:ext>
              </a:extLst>
            </p:cNvPr>
            <p:cNvSpPr txBox="1"/>
            <p:nvPr/>
          </p:nvSpPr>
          <p:spPr>
            <a:xfrm>
              <a:off x="2867088" y="2396057"/>
              <a:ext cx="255198" cy="246221"/>
            </a:xfrm>
            <a:prstGeom prst="rect">
              <a:avLst/>
            </a:prstGeom>
            <a:noFill/>
          </p:spPr>
          <p:txBody>
            <a:bodyPr wrap="none" rtlCol="0">
              <a:spAutoFit/>
            </a:bodyPr>
            <a:lstStyle/>
            <a:p>
              <a:r>
                <a:rPr lang="en-US" sz="1000" dirty="0">
                  <a:latin typeface="Arial" panose="020B0604020202020204" pitchFamily="34" charset="0"/>
                  <a:cs typeface="Arial" panose="020B0604020202020204" pitchFamily="34" charset="0"/>
                </a:rPr>
                <a:t>7</a:t>
              </a:r>
            </a:p>
          </p:txBody>
        </p:sp>
        <p:sp>
          <p:nvSpPr>
            <p:cNvPr id="24" name="TextBox 23">
              <a:extLst>
                <a:ext uri="{FF2B5EF4-FFF2-40B4-BE49-F238E27FC236}">
                  <a16:creationId xmlns:a16="http://schemas.microsoft.com/office/drawing/2014/main" id="{C0E10AF1-DB1F-5C40-CF52-5B2377465280}"/>
                </a:ext>
              </a:extLst>
            </p:cNvPr>
            <p:cNvSpPr txBox="1"/>
            <p:nvPr/>
          </p:nvSpPr>
          <p:spPr>
            <a:xfrm>
              <a:off x="3254774" y="2396057"/>
              <a:ext cx="260008" cy="253916"/>
            </a:xfrm>
            <a:prstGeom prst="rect">
              <a:avLst/>
            </a:prstGeom>
            <a:noFill/>
          </p:spPr>
          <p:txBody>
            <a:bodyPr wrap="none" rtlCol="0">
              <a:spAutoFit/>
            </a:bodyPr>
            <a:lstStyle/>
            <a:p>
              <a:r>
                <a:rPr lang="en-US" sz="1000" dirty="0">
                  <a:latin typeface="Arial" panose="020B0604020202020204" pitchFamily="34" charset="0"/>
                  <a:cs typeface="Arial" panose="020B0604020202020204" pitchFamily="34" charset="0"/>
                </a:rPr>
                <a:t>8</a:t>
              </a:r>
            </a:p>
          </p:txBody>
        </p:sp>
      </p:grpSp>
      <p:sp>
        <p:nvSpPr>
          <p:cNvPr id="25" name="Title 1">
            <a:extLst>
              <a:ext uri="{FF2B5EF4-FFF2-40B4-BE49-F238E27FC236}">
                <a16:creationId xmlns:a16="http://schemas.microsoft.com/office/drawing/2014/main" id="{A8827D3D-284F-DB63-9F45-8F779B49A897}"/>
              </a:ext>
            </a:extLst>
          </p:cNvPr>
          <p:cNvSpPr>
            <a:spLocks noGrp="1"/>
          </p:cNvSpPr>
          <p:nvPr>
            <p:ph type="title"/>
          </p:nvPr>
        </p:nvSpPr>
        <p:spPr>
          <a:xfrm>
            <a:off x="838200" y="365125"/>
            <a:ext cx="10515600" cy="985803"/>
          </a:xfrm>
        </p:spPr>
        <p:txBody>
          <a:bodyPr>
            <a:normAutofit/>
          </a:bodyPr>
          <a:lstStyle/>
          <a:p>
            <a:r>
              <a:rPr lang="en-US" sz="2800" dirty="0"/>
              <a:t>TN10 clustering analyses</a:t>
            </a:r>
          </a:p>
        </p:txBody>
      </p:sp>
      <p:graphicFrame>
        <p:nvGraphicFramePr>
          <p:cNvPr id="26" name="Object 25">
            <a:extLst>
              <a:ext uri="{FF2B5EF4-FFF2-40B4-BE49-F238E27FC236}">
                <a16:creationId xmlns:a16="http://schemas.microsoft.com/office/drawing/2014/main" id="{EBF6E9B6-1BAA-3A80-2376-E3DC4FEA4608}"/>
              </a:ext>
            </a:extLst>
          </p:cNvPr>
          <p:cNvGraphicFramePr>
            <a:graphicFrameLocks noChangeAspect="1"/>
          </p:cNvGraphicFramePr>
          <p:nvPr/>
        </p:nvGraphicFramePr>
        <p:xfrm>
          <a:off x="9266343" y="2484918"/>
          <a:ext cx="2781300" cy="3152775"/>
        </p:xfrm>
        <a:graphic>
          <a:graphicData uri="http://schemas.openxmlformats.org/presentationml/2006/ole">
            <mc:AlternateContent xmlns:mc="http://schemas.openxmlformats.org/markup-compatibility/2006">
              <mc:Choice xmlns:v="urn:schemas-microsoft-com:vml" Requires="v">
                <p:oleObj name="Prism 10" r:id="rId8" imgW="2780968" imgH="3153149" progId="Prism10.Document">
                  <p:embed/>
                </p:oleObj>
              </mc:Choice>
              <mc:Fallback>
                <p:oleObj name="Prism 10" r:id="rId8" imgW="2780968" imgH="3153149" progId="Prism10.Document">
                  <p:embed/>
                  <p:pic>
                    <p:nvPicPr>
                      <p:cNvPr id="26" name="Object 25">
                        <a:extLst>
                          <a:ext uri="{FF2B5EF4-FFF2-40B4-BE49-F238E27FC236}">
                            <a16:creationId xmlns:a16="http://schemas.microsoft.com/office/drawing/2014/main" id="{EBF6E9B6-1BAA-3A80-2376-E3DC4FEA4608}"/>
                          </a:ext>
                        </a:extLst>
                      </p:cNvPr>
                      <p:cNvPicPr/>
                      <p:nvPr/>
                    </p:nvPicPr>
                    <p:blipFill>
                      <a:blip r:embed="rId9"/>
                      <a:stretch>
                        <a:fillRect/>
                      </a:stretch>
                    </p:blipFill>
                    <p:spPr>
                      <a:xfrm>
                        <a:off x="9266343" y="2484918"/>
                        <a:ext cx="2781300" cy="3152775"/>
                      </a:xfrm>
                      <a:prstGeom prst="rect">
                        <a:avLst/>
                      </a:prstGeom>
                    </p:spPr>
                  </p:pic>
                </p:oleObj>
              </mc:Fallback>
            </mc:AlternateContent>
          </a:graphicData>
        </a:graphic>
      </p:graphicFrame>
      <p:sp>
        <p:nvSpPr>
          <p:cNvPr id="27" name="TextBox 26">
            <a:extLst>
              <a:ext uri="{FF2B5EF4-FFF2-40B4-BE49-F238E27FC236}">
                <a16:creationId xmlns:a16="http://schemas.microsoft.com/office/drawing/2014/main" id="{B9289520-7A96-57C7-E13A-7B1FC5C10DE8}"/>
              </a:ext>
            </a:extLst>
          </p:cNvPr>
          <p:cNvSpPr txBox="1"/>
          <p:nvPr/>
        </p:nvSpPr>
        <p:spPr>
          <a:xfrm>
            <a:off x="5239774" y="5735099"/>
            <a:ext cx="4794454" cy="646331"/>
          </a:xfrm>
          <a:prstGeom prst="rect">
            <a:avLst/>
          </a:prstGeom>
          <a:noFill/>
        </p:spPr>
        <p:txBody>
          <a:bodyPr wrap="none" rtlCol="0">
            <a:spAutoFit/>
          </a:bodyPr>
          <a:lstStyle/>
          <a:p>
            <a:pPr marL="171450" indent="-171450">
              <a:buFont typeface="Arial" panose="020B0604020202020204" pitchFamily="34" charset="0"/>
              <a:buChar char="•"/>
            </a:pPr>
            <a:r>
              <a:rPr lang="en-US" sz="1200" dirty="0"/>
              <a:t>dotted line represents p=0.05</a:t>
            </a:r>
          </a:p>
          <a:p>
            <a:pPr marL="171450" indent="-171450">
              <a:buFont typeface="Arial" panose="020B0604020202020204" pitchFamily="34" charset="0"/>
              <a:buChar char="•"/>
            </a:pPr>
            <a:r>
              <a:rPr lang="en-US" sz="1200" dirty="0"/>
              <a:t>p-value from comparison of upper to lower 3 quartiles</a:t>
            </a:r>
          </a:p>
          <a:p>
            <a:pPr marL="171450" indent="-171450">
              <a:buFont typeface="Arial" panose="020B0604020202020204" pitchFamily="34" charset="0"/>
              <a:buChar char="•"/>
            </a:pPr>
            <a:r>
              <a:rPr lang="en-US" sz="1200" dirty="0">
                <a:solidFill>
                  <a:srgbClr val="FF0000"/>
                </a:solidFill>
              </a:rPr>
              <a:t>Negative</a:t>
            </a:r>
            <a:r>
              <a:rPr lang="en-US" sz="1200" dirty="0"/>
              <a:t> designates upper quartile correlating with </a:t>
            </a:r>
            <a:r>
              <a:rPr lang="en-US" sz="1200" dirty="0">
                <a:solidFill>
                  <a:srgbClr val="FF0000"/>
                </a:solidFill>
              </a:rPr>
              <a:t>worse</a:t>
            </a:r>
            <a:r>
              <a:rPr lang="en-US" sz="1200" dirty="0"/>
              <a:t> outcome</a:t>
            </a:r>
          </a:p>
        </p:txBody>
      </p:sp>
      <p:graphicFrame>
        <p:nvGraphicFramePr>
          <p:cNvPr id="29" name="Table 28">
            <a:extLst>
              <a:ext uri="{FF2B5EF4-FFF2-40B4-BE49-F238E27FC236}">
                <a16:creationId xmlns:a16="http://schemas.microsoft.com/office/drawing/2014/main" id="{98603D91-39EB-33EF-F618-4E87108B2A67}"/>
              </a:ext>
            </a:extLst>
          </p:cNvPr>
          <p:cNvGraphicFramePr>
            <a:graphicFrameLocks noGrp="1"/>
          </p:cNvGraphicFramePr>
          <p:nvPr/>
        </p:nvGraphicFramePr>
        <p:xfrm>
          <a:off x="4963181" y="3024939"/>
          <a:ext cx="553187" cy="1805247"/>
        </p:xfrm>
        <a:graphic>
          <a:graphicData uri="http://schemas.openxmlformats.org/drawingml/2006/table">
            <a:tbl>
              <a:tblPr>
                <a:tableStyleId>{2D5ABB26-0587-4C30-8999-92F81FD0307C}</a:tableStyleId>
              </a:tblPr>
              <a:tblGrid>
                <a:gridCol w="553187">
                  <a:extLst>
                    <a:ext uri="{9D8B030D-6E8A-4147-A177-3AD203B41FA5}">
                      <a16:colId xmlns:a16="http://schemas.microsoft.com/office/drawing/2014/main" val="1110717289"/>
                    </a:ext>
                  </a:extLst>
                </a:gridCol>
              </a:tblGrid>
              <a:tr h="200583">
                <a:tc>
                  <a:txBody>
                    <a:bodyPr/>
                    <a:lstStyle/>
                    <a:p>
                      <a:pPr algn="ctr" fontAlgn="b"/>
                      <a:r>
                        <a:rPr lang="en-US" sz="1100" b="0" u="none" strike="noStrike" dirty="0">
                          <a:solidFill>
                            <a:srgbClr val="000000"/>
                          </a:solidFill>
                          <a:effectLst/>
                          <a:latin typeface="Arial" panose="020B0604020202020204" pitchFamily="34" charset="0"/>
                          <a:cs typeface="Arial" panose="020B0604020202020204" pitchFamily="34" charset="0"/>
                        </a:rPr>
                        <a:t>p-value</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85637644"/>
                  </a:ext>
                </a:extLst>
              </a:tr>
              <a:tr h="200583">
                <a:tc>
                  <a:txBody>
                    <a:bodyPr/>
                    <a:lstStyle/>
                    <a:p>
                      <a:pPr algn="ctr" fontAlgn="b"/>
                      <a:r>
                        <a:rPr lang="en-US" sz="1000" b="0" u="none" strike="noStrike" dirty="0">
                          <a:solidFill>
                            <a:srgbClr val="000000"/>
                          </a:solidFill>
                          <a:effectLst/>
                          <a:latin typeface="Arial" panose="020B0604020202020204" pitchFamily="34" charset="0"/>
                          <a:cs typeface="Arial" panose="020B0604020202020204" pitchFamily="34" charset="0"/>
                        </a:rPr>
                        <a:t>0.9939</a:t>
                      </a:r>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639009062"/>
                  </a:ext>
                </a:extLst>
              </a:tr>
              <a:tr h="200583">
                <a:tc>
                  <a:txBody>
                    <a:bodyPr/>
                    <a:lstStyle/>
                    <a:p>
                      <a:pPr algn="ctr" fontAlgn="b"/>
                      <a:r>
                        <a:rPr lang="en-US" sz="1000" b="0" u="none" strike="noStrike" dirty="0">
                          <a:solidFill>
                            <a:srgbClr val="000000"/>
                          </a:solidFill>
                          <a:effectLst/>
                          <a:latin typeface="Arial" panose="020B0604020202020204" pitchFamily="34" charset="0"/>
                          <a:cs typeface="Arial" panose="020B0604020202020204" pitchFamily="34" charset="0"/>
                        </a:rPr>
                        <a:t>0.3253</a:t>
                      </a:r>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3928149747"/>
                  </a:ext>
                </a:extLst>
              </a:tr>
              <a:tr h="200583">
                <a:tc>
                  <a:txBody>
                    <a:bodyPr/>
                    <a:lstStyle/>
                    <a:p>
                      <a:pPr algn="ctr" fontAlgn="b"/>
                      <a:r>
                        <a:rPr lang="en-US" sz="1000" b="0" u="none" strike="noStrike">
                          <a:solidFill>
                            <a:srgbClr val="000000"/>
                          </a:solidFill>
                          <a:effectLst/>
                          <a:latin typeface="Arial" panose="020B0604020202020204" pitchFamily="34" charset="0"/>
                          <a:cs typeface="Arial" panose="020B0604020202020204" pitchFamily="34" charset="0"/>
                        </a:rPr>
                        <a:t>0.0919</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4173739523"/>
                  </a:ext>
                </a:extLst>
              </a:tr>
              <a:tr h="200583">
                <a:tc>
                  <a:txBody>
                    <a:bodyPr/>
                    <a:lstStyle/>
                    <a:p>
                      <a:pPr algn="ctr" fontAlgn="b"/>
                      <a:r>
                        <a:rPr lang="en-US" sz="1000" b="0" u="none" strike="noStrike" dirty="0">
                          <a:solidFill>
                            <a:srgbClr val="000000"/>
                          </a:solidFill>
                          <a:effectLst/>
                          <a:latin typeface="Arial" panose="020B0604020202020204" pitchFamily="34" charset="0"/>
                          <a:cs typeface="Arial" panose="020B0604020202020204" pitchFamily="34" charset="0"/>
                        </a:rPr>
                        <a:t>0.0288</a:t>
                      </a:r>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1355527555"/>
                  </a:ext>
                </a:extLst>
              </a:tr>
              <a:tr h="200583">
                <a:tc>
                  <a:txBody>
                    <a:bodyPr/>
                    <a:lstStyle/>
                    <a:p>
                      <a:pPr algn="ctr" fontAlgn="b"/>
                      <a:r>
                        <a:rPr lang="en-US" sz="1000" b="0" u="none" strike="noStrike">
                          <a:solidFill>
                            <a:srgbClr val="000000"/>
                          </a:solidFill>
                          <a:effectLst/>
                          <a:latin typeface="Arial" panose="020B0604020202020204" pitchFamily="34" charset="0"/>
                          <a:cs typeface="Arial" panose="020B0604020202020204" pitchFamily="34" charset="0"/>
                        </a:rPr>
                        <a:t>0.7698</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1003929021"/>
                  </a:ext>
                </a:extLst>
              </a:tr>
              <a:tr h="200583">
                <a:tc>
                  <a:txBody>
                    <a:bodyPr/>
                    <a:lstStyle/>
                    <a:p>
                      <a:pPr algn="ctr" fontAlgn="b"/>
                      <a:r>
                        <a:rPr lang="en-US" sz="1000" b="0" u="none" strike="noStrike" dirty="0">
                          <a:solidFill>
                            <a:srgbClr val="000000"/>
                          </a:solidFill>
                          <a:effectLst/>
                          <a:latin typeface="Arial" panose="020B0604020202020204" pitchFamily="34" charset="0"/>
                          <a:cs typeface="Arial" panose="020B0604020202020204" pitchFamily="34" charset="0"/>
                        </a:rPr>
                        <a:t>0.4169</a:t>
                      </a:r>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1913308524"/>
                  </a:ext>
                </a:extLst>
              </a:tr>
              <a:tr h="200583">
                <a:tc>
                  <a:txBody>
                    <a:bodyPr/>
                    <a:lstStyle/>
                    <a:p>
                      <a:pPr algn="ctr" fontAlgn="b"/>
                      <a:r>
                        <a:rPr lang="en-US" sz="1000" b="0" u="none" strike="noStrike" dirty="0">
                          <a:solidFill>
                            <a:srgbClr val="000000"/>
                          </a:solidFill>
                          <a:effectLst/>
                          <a:latin typeface="Arial" panose="020B0604020202020204" pitchFamily="34" charset="0"/>
                          <a:cs typeface="Arial" panose="020B0604020202020204" pitchFamily="34" charset="0"/>
                        </a:rPr>
                        <a:t>0.2278</a:t>
                      </a:r>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2945907484"/>
                  </a:ext>
                </a:extLst>
              </a:tr>
              <a:tr h="200583">
                <a:tc>
                  <a:txBody>
                    <a:bodyPr/>
                    <a:lstStyle/>
                    <a:p>
                      <a:pPr algn="ctr" fontAlgn="b"/>
                      <a:r>
                        <a:rPr lang="en-US" sz="1000" b="0" u="none" strike="noStrike" dirty="0">
                          <a:solidFill>
                            <a:srgbClr val="000000"/>
                          </a:solidFill>
                          <a:effectLst/>
                          <a:latin typeface="Arial" panose="020B0604020202020204" pitchFamily="34" charset="0"/>
                          <a:cs typeface="Arial" panose="020B0604020202020204" pitchFamily="34" charset="0"/>
                        </a:rPr>
                        <a:t>0.2945</a:t>
                      </a:r>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3219254826"/>
                  </a:ext>
                </a:extLst>
              </a:tr>
            </a:tbl>
          </a:graphicData>
        </a:graphic>
      </p:graphicFrame>
      <p:graphicFrame>
        <p:nvGraphicFramePr>
          <p:cNvPr id="31" name="Table 30">
            <a:extLst>
              <a:ext uri="{FF2B5EF4-FFF2-40B4-BE49-F238E27FC236}">
                <a16:creationId xmlns:a16="http://schemas.microsoft.com/office/drawing/2014/main" id="{330FE0D5-D1A9-A8FD-18B2-0819BD91455E}"/>
              </a:ext>
            </a:extLst>
          </p:cNvPr>
          <p:cNvGraphicFramePr>
            <a:graphicFrameLocks noGrp="1"/>
          </p:cNvGraphicFramePr>
          <p:nvPr/>
        </p:nvGraphicFramePr>
        <p:xfrm>
          <a:off x="8697254" y="3008530"/>
          <a:ext cx="609600" cy="1805247"/>
        </p:xfrm>
        <a:graphic>
          <a:graphicData uri="http://schemas.openxmlformats.org/drawingml/2006/table">
            <a:tbl>
              <a:tblPr/>
              <a:tblGrid>
                <a:gridCol w="609600">
                  <a:extLst>
                    <a:ext uri="{9D8B030D-6E8A-4147-A177-3AD203B41FA5}">
                      <a16:colId xmlns:a16="http://schemas.microsoft.com/office/drawing/2014/main" val="3029035511"/>
                    </a:ext>
                  </a:extLst>
                </a:gridCol>
              </a:tblGrid>
              <a:tr h="200583">
                <a:tc>
                  <a:txBody>
                    <a:bodyPr/>
                    <a:lstStyle/>
                    <a:p>
                      <a:pPr algn="ctr" fontAlgn="b"/>
                      <a:r>
                        <a:rPr lang="en-US" sz="1100" b="0" i="0" u="none" strike="noStrike" dirty="0">
                          <a:solidFill>
                            <a:srgbClr val="000000"/>
                          </a:solidFill>
                          <a:effectLst/>
                          <a:latin typeface="Arial" panose="020B0604020202020204" pitchFamily="34" charset="0"/>
                          <a:cs typeface="Arial" panose="020B0604020202020204" pitchFamily="34" charset="0"/>
                        </a:rPr>
                        <a:t>p-value</a:t>
                      </a:r>
                    </a:p>
                  </a:txBody>
                  <a:tcPr marL="9525" marR="9525" marT="9525" marB="0" anchor="b">
                    <a:lnL w="6350" cap="flat" cmpd="sng" algn="ctr">
                      <a:noFill/>
                      <a:prstDash val="solid"/>
                      <a:round/>
                      <a:headEnd type="none" w="med" len="med"/>
                      <a:tailEnd type="none" w="med" len="med"/>
                    </a:lnL>
                    <a:lnR>
                      <a:noFill/>
                    </a:lnR>
                    <a:lnT w="635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82675317"/>
                  </a:ext>
                </a:extLst>
              </a:tr>
              <a:tr h="200583">
                <a:tc>
                  <a:txBody>
                    <a:bodyPr/>
                    <a:lstStyle/>
                    <a:p>
                      <a:pPr algn="ctr" fontAlgn="b"/>
                      <a:r>
                        <a:rPr lang="en-US" sz="1000" b="0" i="0" u="none" strike="noStrike" dirty="0">
                          <a:solidFill>
                            <a:srgbClr val="000000"/>
                          </a:solidFill>
                          <a:effectLst/>
                          <a:latin typeface="Arial" panose="020B0604020202020204" pitchFamily="34" charset="0"/>
                          <a:cs typeface="Arial" panose="020B0604020202020204" pitchFamily="34" charset="0"/>
                        </a:rPr>
                        <a:t>0.8662</a:t>
                      </a:r>
                    </a:p>
                  </a:txBody>
                  <a:tcPr marL="9525" marR="9525" marT="9525" marB="0" anchor="b">
                    <a:lnL w="6350" cap="flat" cmpd="sng" algn="ctr">
                      <a:no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3627309877"/>
                  </a:ext>
                </a:extLst>
              </a:tr>
              <a:tr h="200583">
                <a:tc>
                  <a:txBody>
                    <a:bodyPr/>
                    <a:lstStyle/>
                    <a:p>
                      <a:pPr algn="ctr" fontAlgn="b"/>
                      <a:r>
                        <a:rPr lang="en-US" sz="1000" b="0" i="0" u="none" strike="noStrike" dirty="0">
                          <a:solidFill>
                            <a:srgbClr val="000000"/>
                          </a:solidFill>
                          <a:effectLst/>
                          <a:latin typeface="Arial" panose="020B0604020202020204" pitchFamily="34" charset="0"/>
                          <a:cs typeface="Arial" panose="020B0604020202020204" pitchFamily="34" charset="0"/>
                        </a:rPr>
                        <a:t>0.2399</a:t>
                      </a:r>
                    </a:p>
                  </a:txBody>
                  <a:tcPr marL="9525" marR="9525" marT="9525" marB="0" anchor="b">
                    <a:lnL w="635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4287015747"/>
                  </a:ext>
                </a:extLst>
              </a:tr>
              <a:tr h="200583">
                <a:tc>
                  <a:txBody>
                    <a:bodyPr/>
                    <a:lstStyle/>
                    <a:p>
                      <a:pPr algn="ctr" fontAlgn="b"/>
                      <a:r>
                        <a:rPr lang="en-US" sz="1000" b="0" i="0" u="none" strike="noStrike" dirty="0">
                          <a:solidFill>
                            <a:srgbClr val="000000"/>
                          </a:solidFill>
                          <a:effectLst/>
                          <a:latin typeface="Arial" panose="020B0604020202020204" pitchFamily="34" charset="0"/>
                          <a:cs typeface="Arial" panose="020B0604020202020204" pitchFamily="34" charset="0"/>
                        </a:rPr>
                        <a:t>0.0066</a:t>
                      </a:r>
                    </a:p>
                  </a:txBody>
                  <a:tcPr marL="9525" marR="9525" marT="9525" marB="0" anchor="b">
                    <a:lnL w="635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891427486"/>
                  </a:ext>
                </a:extLst>
              </a:tr>
              <a:tr h="200583">
                <a:tc>
                  <a:txBody>
                    <a:bodyPr/>
                    <a:lstStyle/>
                    <a:p>
                      <a:pPr algn="ctr" fontAlgn="b"/>
                      <a:r>
                        <a:rPr lang="en-US" sz="1000" b="0" i="0" u="none" strike="noStrike" dirty="0">
                          <a:solidFill>
                            <a:srgbClr val="000000"/>
                          </a:solidFill>
                          <a:effectLst/>
                          <a:latin typeface="Arial" panose="020B0604020202020204" pitchFamily="34" charset="0"/>
                          <a:cs typeface="Arial" panose="020B0604020202020204" pitchFamily="34" charset="0"/>
                        </a:rPr>
                        <a:t>0.3737</a:t>
                      </a:r>
                    </a:p>
                  </a:txBody>
                  <a:tcPr marL="9525" marR="9525" marT="9525" marB="0" anchor="b">
                    <a:lnL w="635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2018846349"/>
                  </a:ext>
                </a:extLst>
              </a:tr>
              <a:tr h="200583">
                <a:tc>
                  <a:txBody>
                    <a:bodyPr/>
                    <a:lstStyle/>
                    <a:p>
                      <a:pPr algn="ctr" fontAlgn="b"/>
                      <a:r>
                        <a:rPr lang="en-US" sz="1000" b="0" i="0" u="none" strike="noStrike" dirty="0">
                          <a:solidFill>
                            <a:srgbClr val="000000"/>
                          </a:solidFill>
                          <a:effectLst/>
                          <a:latin typeface="Arial" panose="020B0604020202020204" pitchFamily="34" charset="0"/>
                          <a:cs typeface="Arial" panose="020B0604020202020204" pitchFamily="34" charset="0"/>
                        </a:rPr>
                        <a:t>0.2109</a:t>
                      </a:r>
                    </a:p>
                  </a:txBody>
                  <a:tcPr marL="9525" marR="9525" marT="9525" marB="0" anchor="b">
                    <a:lnL w="635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3179659615"/>
                  </a:ext>
                </a:extLst>
              </a:tr>
              <a:tr h="200583">
                <a:tc>
                  <a:txBody>
                    <a:bodyPr/>
                    <a:lstStyle/>
                    <a:p>
                      <a:pPr algn="ctr" fontAlgn="b"/>
                      <a:r>
                        <a:rPr lang="en-US" sz="1000" b="0" i="0" u="none" strike="noStrike" dirty="0">
                          <a:solidFill>
                            <a:srgbClr val="000000"/>
                          </a:solidFill>
                          <a:effectLst/>
                          <a:latin typeface="Arial" panose="020B0604020202020204" pitchFamily="34" charset="0"/>
                          <a:cs typeface="Arial" panose="020B0604020202020204" pitchFamily="34" charset="0"/>
                        </a:rPr>
                        <a:t>0.3382</a:t>
                      </a:r>
                    </a:p>
                  </a:txBody>
                  <a:tcPr marL="9525" marR="9525" marT="9525" marB="0" anchor="b">
                    <a:lnL w="635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2313576456"/>
                  </a:ext>
                </a:extLst>
              </a:tr>
              <a:tr h="200583">
                <a:tc>
                  <a:txBody>
                    <a:bodyPr/>
                    <a:lstStyle/>
                    <a:p>
                      <a:pPr algn="ctr" fontAlgn="b"/>
                      <a:r>
                        <a:rPr lang="en-US" sz="1000" b="0" i="0" u="none" strike="noStrike" dirty="0">
                          <a:solidFill>
                            <a:srgbClr val="000000"/>
                          </a:solidFill>
                          <a:effectLst/>
                          <a:latin typeface="Arial" panose="020B0604020202020204" pitchFamily="34" charset="0"/>
                          <a:cs typeface="Arial" panose="020B0604020202020204" pitchFamily="34" charset="0"/>
                        </a:rPr>
                        <a:t>0.0082</a:t>
                      </a:r>
                    </a:p>
                  </a:txBody>
                  <a:tcPr marL="9525" marR="9525" marT="9525" marB="0" anchor="b">
                    <a:lnL w="635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2215282723"/>
                  </a:ext>
                </a:extLst>
              </a:tr>
              <a:tr h="200583">
                <a:tc>
                  <a:txBody>
                    <a:bodyPr/>
                    <a:lstStyle/>
                    <a:p>
                      <a:pPr algn="ctr" fontAlgn="b"/>
                      <a:r>
                        <a:rPr lang="en-US" sz="1000" b="0" i="0" u="none" strike="noStrike" dirty="0">
                          <a:solidFill>
                            <a:srgbClr val="000000"/>
                          </a:solidFill>
                          <a:effectLst/>
                          <a:latin typeface="Arial" panose="020B0604020202020204" pitchFamily="34" charset="0"/>
                          <a:cs typeface="Arial" panose="020B0604020202020204" pitchFamily="34" charset="0"/>
                        </a:rPr>
                        <a:t>0.2214</a:t>
                      </a:r>
                    </a:p>
                  </a:txBody>
                  <a:tcPr marL="9525" marR="9525" marT="9525" marB="0" anchor="b">
                    <a:lnL w="6350" cap="flat" cmpd="sng" algn="ctr">
                      <a:noFill/>
                      <a:prstDash val="solid"/>
                      <a:round/>
                      <a:headEnd type="none" w="med" len="med"/>
                      <a:tailEnd type="none" w="med" len="med"/>
                    </a:lnL>
                    <a:lnR>
                      <a:noFill/>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4357260"/>
                  </a:ext>
                </a:extLst>
              </a:tr>
            </a:tbl>
          </a:graphicData>
        </a:graphic>
      </p:graphicFrame>
      <p:graphicFrame>
        <p:nvGraphicFramePr>
          <p:cNvPr id="32" name="Table 31">
            <a:extLst>
              <a:ext uri="{FF2B5EF4-FFF2-40B4-BE49-F238E27FC236}">
                <a16:creationId xmlns:a16="http://schemas.microsoft.com/office/drawing/2014/main" id="{CB6C6AC9-066E-B196-93DD-8AF7F035F984}"/>
              </a:ext>
            </a:extLst>
          </p:cNvPr>
          <p:cNvGraphicFramePr>
            <a:graphicFrameLocks noGrp="1"/>
          </p:cNvGraphicFramePr>
          <p:nvPr/>
        </p:nvGraphicFramePr>
        <p:xfrm>
          <a:off x="9888006" y="3028487"/>
          <a:ext cx="609600" cy="1805247"/>
        </p:xfrm>
        <a:graphic>
          <a:graphicData uri="http://schemas.openxmlformats.org/drawingml/2006/table">
            <a:tbl>
              <a:tblPr/>
              <a:tblGrid>
                <a:gridCol w="609600">
                  <a:extLst>
                    <a:ext uri="{9D8B030D-6E8A-4147-A177-3AD203B41FA5}">
                      <a16:colId xmlns:a16="http://schemas.microsoft.com/office/drawing/2014/main" val="3725704767"/>
                    </a:ext>
                  </a:extLst>
                </a:gridCol>
              </a:tblGrid>
              <a:tr h="200583">
                <a:tc>
                  <a:txBody>
                    <a:bodyPr/>
                    <a:lstStyle/>
                    <a:p>
                      <a:pPr algn="ctr" fontAlgn="b"/>
                      <a:r>
                        <a:rPr lang="en-US" sz="1100" b="0" i="0" u="none" strike="noStrike" dirty="0">
                          <a:solidFill>
                            <a:srgbClr val="000000"/>
                          </a:solidFill>
                          <a:effectLst/>
                          <a:latin typeface="Arial" panose="020B0604020202020204" pitchFamily="34" charset="0"/>
                          <a:cs typeface="Arial" panose="020B0604020202020204" pitchFamily="34" charset="0"/>
                        </a:rPr>
                        <a:t>p-value</a:t>
                      </a:r>
                    </a:p>
                  </a:txBody>
                  <a:tcPr marL="9525" marR="9525" marT="9525" marB="0" anchor="b">
                    <a:lnL w="6350" cap="flat" cmpd="sng" algn="ctr">
                      <a:noFill/>
                      <a:prstDash val="solid"/>
                      <a:round/>
                      <a:headEnd type="none" w="med" len="med"/>
                      <a:tailEnd type="none" w="med" len="med"/>
                    </a:lnL>
                    <a:lnR>
                      <a:noFill/>
                    </a:lnR>
                    <a:lnT w="635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40769854"/>
                  </a:ext>
                </a:extLst>
              </a:tr>
              <a:tr h="200583">
                <a:tc>
                  <a:txBody>
                    <a:bodyPr/>
                    <a:lstStyle/>
                    <a:p>
                      <a:pPr algn="ctr" fontAlgn="b"/>
                      <a:r>
                        <a:rPr lang="en-US" sz="1000" b="0" i="0" u="none" strike="noStrike" dirty="0">
                          <a:solidFill>
                            <a:srgbClr val="000000"/>
                          </a:solidFill>
                          <a:effectLst/>
                          <a:latin typeface="Arial" panose="020B0604020202020204" pitchFamily="34" charset="0"/>
                          <a:cs typeface="Arial" panose="020B0604020202020204" pitchFamily="34" charset="0"/>
                        </a:rPr>
                        <a:t>0.9048</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846758111"/>
                  </a:ext>
                </a:extLst>
              </a:tr>
              <a:tr h="200583">
                <a:tc>
                  <a:txBody>
                    <a:bodyPr/>
                    <a:lstStyle/>
                    <a:p>
                      <a:pPr algn="ctr" fontAlgn="b"/>
                      <a:r>
                        <a:rPr lang="en-US" sz="1000" b="0" i="0" u="none" strike="noStrike" dirty="0">
                          <a:solidFill>
                            <a:srgbClr val="000000"/>
                          </a:solidFill>
                          <a:effectLst/>
                          <a:latin typeface="Arial" panose="020B0604020202020204" pitchFamily="34" charset="0"/>
                          <a:cs typeface="Arial" panose="020B0604020202020204" pitchFamily="34" charset="0"/>
                        </a:rPr>
                        <a:t>0.5974</a:t>
                      </a:r>
                    </a:p>
                  </a:txBody>
                  <a:tcPr marL="9525" marR="9525" marT="9525" marB="0" anchor="b">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657121929"/>
                  </a:ext>
                </a:extLst>
              </a:tr>
              <a:tr h="200583">
                <a:tc>
                  <a:txBody>
                    <a:bodyPr/>
                    <a:lstStyle/>
                    <a:p>
                      <a:pPr algn="ctr" fontAlgn="b"/>
                      <a:r>
                        <a:rPr lang="en-US" sz="1000" b="0" i="0" u="none" strike="noStrike" dirty="0">
                          <a:solidFill>
                            <a:srgbClr val="000000"/>
                          </a:solidFill>
                          <a:effectLst/>
                          <a:latin typeface="Arial" panose="020B0604020202020204" pitchFamily="34" charset="0"/>
                          <a:cs typeface="Arial" panose="020B0604020202020204" pitchFamily="34" charset="0"/>
                        </a:rPr>
                        <a:t>0.0960</a:t>
                      </a:r>
                    </a:p>
                  </a:txBody>
                  <a:tcPr marL="9525" marR="9525" marT="9525" marB="0" anchor="b">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821475049"/>
                  </a:ext>
                </a:extLst>
              </a:tr>
              <a:tr h="200583">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0.0584</a:t>
                      </a:r>
                    </a:p>
                  </a:txBody>
                  <a:tcPr marL="9525" marR="9525" marT="9525" marB="0" anchor="b">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2871648461"/>
                  </a:ext>
                </a:extLst>
              </a:tr>
              <a:tr h="200583">
                <a:tc>
                  <a:txBody>
                    <a:bodyPr/>
                    <a:lstStyle/>
                    <a:p>
                      <a:pPr algn="ctr" fontAlgn="b"/>
                      <a:r>
                        <a:rPr lang="en-US" sz="1000" b="0" i="0" u="none" strike="noStrike" dirty="0">
                          <a:solidFill>
                            <a:srgbClr val="000000"/>
                          </a:solidFill>
                          <a:effectLst/>
                          <a:latin typeface="Arial" panose="020B0604020202020204" pitchFamily="34" charset="0"/>
                          <a:cs typeface="Arial" panose="020B0604020202020204" pitchFamily="34" charset="0"/>
                        </a:rPr>
                        <a:t>0.8513</a:t>
                      </a:r>
                    </a:p>
                  </a:txBody>
                  <a:tcPr marL="9525" marR="9525" marT="9525" marB="0" anchor="b">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776005019"/>
                  </a:ext>
                </a:extLst>
              </a:tr>
              <a:tr h="200583">
                <a:tc>
                  <a:txBody>
                    <a:bodyPr/>
                    <a:lstStyle/>
                    <a:p>
                      <a:pPr algn="ctr" fontAlgn="b"/>
                      <a:r>
                        <a:rPr lang="en-US" sz="1000" b="0" i="0" u="none" strike="noStrike" dirty="0">
                          <a:solidFill>
                            <a:srgbClr val="000000"/>
                          </a:solidFill>
                          <a:effectLst/>
                          <a:latin typeface="Arial" panose="020B0604020202020204" pitchFamily="34" charset="0"/>
                          <a:cs typeface="Arial" panose="020B0604020202020204" pitchFamily="34" charset="0"/>
                        </a:rPr>
                        <a:t>0.5740</a:t>
                      </a:r>
                    </a:p>
                  </a:txBody>
                  <a:tcPr marL="9525" marR="9525" marT="9525" marB="0" anchor="b">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3542802509"/>
                  </a:ext>
                </a:extLst>
              </a:tr>
              <a:tr h="200583">
                <a:tc>
                  <a:txBody>
                    <a:bodyPr/>
                    <a:lstStyle/>
                    <a:p>
                      <a:pPr algn="ctr" fontAlgn="b"/>
                      <a:r>
                        <a:rPr lang="en-US" sz="1000" b="0" i="0" u="none" strike="noStrike" dirty="0">
                          <a:solidFill>
                            <a:srgbClr val="000000"/>
                          </a:solidFill>
                          <a:effectLst/>
                          <a:latin typeface="Arial" panose="020B0604020202020204" pitchFamily="34" charset="0"/>
                          <a:cs typeface="Arial" panose="020B0604020202020204" pitchFamily="34" charset="0"/>
                        </a:rPr>
                        <a:t>0.1591</a:t>
                      </a:r>
                    </a:p>
                  </a:txBody>
                  <a:tcPr marL="9525" marR="9525" marT="9525" marB="0" anchor="b">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3679610266"/>
                  </a:ext>
                </a:extLst>
              </a:tr>
              <a:tr h="200583">
                <a:tc>
                  <a:txBody>
                    <a:bodyPr/>
                    <a:lstStyle/>
                    <a:p>
                      <a:pPr algn="ctr" fontAlgn="b"/>
                      <a:r>
                        <a:rPr lang="en-US" sz="1000" b="0" i="0" u="none" strike="noStrike" dirty="0">
                          <a:solidFill>
                            <a:srgbClr val="000000"/>
                          </a:solidFill>
                          <a:effectLst/>
                          <a:latin typeface="Arial" panose="020B0604020202020204" pitchFamily="34" charset="0"/>
                          <a:cs typeface="Arial" panose="020B0604020202020204" pitchFamily="34" charset="0"/>
                        </a:rPr>
                        <a:t>0.6373</a:t>
                      </a:r>
                    </a:p>
                  </a:txBody>
                  <a:tcPr marL="9525" marR="9525" marT="9525" marB="0" anchor="b">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3957605106"/>
                  </a:ext>
                </a:extLst>
              </a:tr>
            </a:tbl>
          </a:graphicData>
        </a:graphic>
      </p:graphicFrame>
      <p:sp>
        <p:nvSpPr>
          <p:cNvPr id="2" name="TextBox 1">
            <a:extLst>
              <a:ext uri="{FF2B5EF4-FFF2-40B4-BE49-F238E27FC236}">
                <a16:creationId xmlns:a16="http://schemas.microsoft.com/office/drawing/2014/main" id="{B7ADA30A-161F-DFD5-E540-9B540E9943C8}"/>
              </a:ext>
            </a:extLst>
          </p:cNvPr>
          <p:cNvSpPr txBox="1"/>
          <p:nvPr/>
        </p:nvSpPr>
        <p:spPr>
          <a:xfrm>
            <a:off x="10567196" y="6446445"/>
            <a:ext cx="1624804" cy="369332"/>
          </a:xfrm>
          <a:prstGeom prst="rect">
            <a:avLst/>
          </a:prstGeom>
          <a:noFill/>
        </p:spPr>
        <p:txBody>
          <a:bodyPr wrap="none" rtlCol="0">
            <a:spAutoFit/>
          </a:bodyPr>
          <a:lstStyle/>
          <a:p>
            <a:r>
              <a:rPr lang="en-US" dirty="0"/>
              <a:t>Joshua Centore</a:t>
            </a:r>
          </a:p>
        </p:txBody>
      </p:sp>
    </p:spTree>
    <p:extLst>
      <p:ext uri="{BB962C8B-B14F-4D97-AF65-F5344CB8AC3E}">
        <p14:creationId xmlns:p14="http://schemas.microsoft.com/office/powerpoint/2010/main" val="38239650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5B174C67-73C7-4FDB-F847-9D6A1FEBEB41}"/>
              </a:ext>
            </a:extLst>
          </p:cNvPr>
          <p:cNvSpPr>
            <a:spLocks noGrp="1"/>
          </p:cNvSpPr>
          <p:nvPr>
            <p:ph type="title"/>
          </p:nvPr>
        </p:nvSpPr>
        <p:spPr>
          <a:xfrm>
            <a:off x="838200" y="593725"/>
            <a:ext cx="9878122" cy="1325563"/>
          </a:xfrm>
        </p:spPr>
        <p:txBody>
          <a:bodyPr>
            <a:normAutofit/>
          </a:bodyPr>
          <a:lstStyle/>
          <a:p>
            <a:r>
              <a:rPr lang="en-US" dirty="0"/>
              <a:t>Outline</a:t>
            </a:r>
          </a:p>
        </p:txBody>
      </p:sp>
      <p:sp>
        <p:nvSpPr>
          <p:cNvPr id="8" name="Content Placeholder 2">
            <a:extLst>
              <a:ext uri="{FF2B5EF4-FFF2-40B4-BE49-F238E27FC236}">
                <a16:creationId xmlns:a16="http://schemas.microsoft.com/office/drawing/2014/main" id="{8326D503-ABCF-4129-FF30-F046654853D0}"/>
              </a:ext>
            </a:extLst>
          </p:cNvPr>
          <p:cNvSpPr>
            <a:spLocks noGrp="1"/>
          </p:cNvSpPr>
          <p:nvPr>
            <p:ph idx="1"/>
          </p:nvPr>
        </p:nvSpPr>
        <p:spPr>
          <a:xfrm>
            <a:off x="838201" y="1919289"/>
            <a:ext cx="10828282" cy="4623402"/>
          </a:xfrm>
        </p:spPr>
        <p:txBody>
          <a:bodyPr>
            <a:normAutofit/>
          </a:bodyPr>
          <a:lstStyle/>
          <a:p>
            <a:pPr marL="514350" indent="-514350">
              <a:buFont typeface="+mj-lt"/>
              <a:buAutoNum type="arabicPeriod"/>
            </a:pPr>
            <a:r>
              <a:rPr lang="en-US" dirty="0"/>
              <a:t>Introduction</a:t>
            </a:r>
          </a:p>
          <a:p>
            <a:pPr marL="971550" lvl="1" indent="-514350">
              <a:buFont typeface="+mj-lt"/>
              <a:buAutoNum type="alphaLcParenR"/>
            </a:pPr>
            <a:r>
              <a:rPr lang="en-US" dirty="0"/>
              <a:t>T cell exhaustion</a:t>
            </a:r>
          </a:p>
          <a:p>
            <a:pPr marL="971550" lvl="1" indent="-514350">
              <a:buFont typeface="+mj-lt"/>
              <a:buAutoNum type="alphaLcParenR"/>
            </a:pPr>
            <a:r>
              <a:rPr lang="en-US" dirty="0"/>
              <a:t>motivating data from previous work (T1DAL &amp; TN10)</a:t>
            </a:r>
          </a:p>
          <a:p>
            <a:pPr marL="514350" indent="-514350">
              <a:buFont typeface="+mj-lt"/>
              <a:buAutoNum type="arabicPeriod"/>
            </a:pPr>
            <a:r>
              <a:rPr lang="en-US" dirty="0"/>
              <a:t>Results</a:t>
            </a:r>
          </a:p>
          <a:p>
            <a:pPr marL="971550" lvl="1" indent="-514350">
              <a:buFont typeface="+mj-lt"/>
              <a:buAutoNum type="alphaLcParenR"/>
            </a:pPr>
            <a:r>
              <a:rPr lang="en-US" dirty="0"/>
              <a:t>epigenetic differences between different non-naïve CD8 populations in </a:t>
            </a:r>
            <a:r>
              <a:rPr lang="en-US" dirty="0" err="1"/>
              <a:t>AbATE</a:t>
            </a:r>
            <a:endParaRPr lang="en-US" dirty="0"/>
          </a:p>
          <a:p>
            <a:pPr marL="971550" lvl="1" indent="-514350">
              <a:buFont typeface="+mj-lt"/>
              <a:buAutoNum type="alphaLcParenR"/>
            </a:pPr>
            <a:r>
              <a:rPr lang="en-US" dirty="0"/>
              <a:t>complementary transcriptomic evidence from TN10</a:t>
            </a:r>
          </a:p>
          <a:p>
            <a:pPr marL="971550" lvl="1" indent="-514350">
              <a:buFont typeface="+mj-lt"/>
              <a:buAutoNum type="alphaLcParenR"/>
            </a:pPr>
            <a:r>
              <a:rPr lang="en-US" dirty="0"/>
              <a:t>using MT SNV counts in </a:t>
            </a:r>
            <a:r>
              <a:rPr lang="en-US" dirty="0" err="1"/>
              <a:t>AbATE</a:t>
            </a:r>
            <a:r>
              <a:rPr lang="en-US" dirty="0"/>
              <a:t> to inform directionality in model differentiation pathways</a:t>
            </a:r>
          </a:p>
          <a:p>
            <a:pPr marL="514350" indent="-514350">
              <a:buFont typeface="+mj-lt"/>
              <a:buAutoNum type="arabicPeriod"/>
            </a:pPr>
            <a:r>
              <a:rPr lang="en-US" dirty="0"/>
              <a:t>Conclusion/next steps</a:t>
            </a:r>
          </a:p>
        </p:txBody>
      </p:sp>
    </p:spTree>
    <p:extLst>
      <p:ext uri="{BB962C8B-B14F-4D97-AF65-F5344CB8AC3E}">
        <p14:creationId xmlns:p14="http://schemas.microsoft.com/office/powerpoint/2010/main" val="29961101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63F271-7169-1115-1EF3-CE3BF477816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A6F45DB-D64D-9355-7CD2-66B994D6E22E}"/>
              </a:ext>
            </a:extLst>
          </p:cNvPr>
          <p:cNvSpPr>
            <a:spLocks noGrp="1"/>
          </p:cNvSpPr>
          <p:nvPr>
            <p:ph type="title"/>
          </p:nvPr>
        </p:nvSpPr>
        <p:spPr>
          <a:xfrm>
            <a:off x="838200" y="593725"/>
            <a:ext cx="9878122" cy="1325563"/>
          </a:xfrm>
        </p:spPr>
        <p:txBody>
          <a:bodyPr>
            <a:normAutofit/>
          </a:bodyPr>
          <a:lstStyle/>
          <a:p>
            <a:r>
              <a:rPr lang="en-US" dirty="0"/>
              <a:t>Obtaining consensus peaks to serve as features in counts matrix</a:t>
            </a:r>
          </a:p>
        </p:txBody>
      </p:sp>
      <p:sp>
        <p:nvSpPr>
          <p:cNvPr id="3" name="Content Placeholder 2">
            <a:extLst>
              <a:ext uri="{FF2B5EF4-FFF2-40B4-BE49-F238E27FC236}">
                <a16:creationId xmlns:a16="http://schemas.microsoft.com/office/drawing/2014/main" id="{28955BE2-D76F-6F20-59F9-5AB74A7BB43C}"/>
              </a:ext>
            </a:extLst>
          </p:cNvPr>
          <p:cNvSpPr>
            <a:spLocks noGrp="1"/>
          </p:cNvSpPr>
          <p:nvPr>
            <p:ph idx="1"/>
          </p:nvPr>
        </p:nvSpPr>
        <p:spPr>
          <a:xfrm>
            <a:off x="838201" y="1919289"/>
            <a:ext cx="10828282" cy="4623402"/>
          </a:xfrm>
        </p:spPr>
        <p:txBody>
          <a:bodyPr>
            <a:normAutofit/>
          </a:bodyPr>
          <a:lstStyle/>
          <a:p>
            <a:pPr marL="514350" indent="-514350">
              <a:buFont typeface="+mj-lt"/>
              <a:buAutoNum type="arabicPeriod"/>
            </a:pPr>
            <a:r>
              <a:rPr lang="en-US" dirty="0"/>
              <a:t>Pile up reads from all alignment .bam files by study group (cell sort + responder status)</a:t>
            </a:r>
          </a:p>
          <a:p>
            <a:pPr marL="514350" indent="-514350">
              <a:buFont typeface="+mj-lt"/>
              <a:buAutoNum type="arabicPeriod"/>
            </a:pPr>
            <a:r>
              <a:rPr lang="en-US" dirty="0"/>
              <a:t>Find genomic regions (~1 kb) enriched in merged alignment files (call peaks)</a:t>
            </a:r>
          </a:p>
          <a:p>
            <a:pPr marL="514350" indent="-514350">
              <a:buFont typeface="+mj-lt"/>
              <a:buAutoNum type="arabicPeriod"/>
            </a:pPr>
            <a:r>
              <a:rPr lang="en-US" dirty="0"/>
              <a:t>Take union of these peaks</a:t>
            </a:r>
          </a:p>
        </p:txBody>
      </p:sp>
    </p:spTree>
    <p:extLst>
      <p:ext uri="{BB962C8B-B14F-4D97-AF65-F5344CB8AC3E}">
        <p14:creationId xmlns:p14="http://schemas.microsoft.com/office/powerpoint/2010/main" val="106790738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63F271-7169-1115-1EF3-CE3BF477816E}"/>
            </a:ext>
          </a:extLst>
        </p:cNvPr>
        <p:cNvGrpSpPr/>
        <p:nvPr/>
      </p:nvGrpSpPr>
      <p:grpSpPr>
        <a:xfrm>
          <a:off x="0" y="0"/>
          <a:ext cx="0" cy="0"/>
          <a:chOff x="0" y="0"/>
          <a:chExt cx="0" cy="0"/>
        </a:xfrm>
      </p:grpSpPr>
      <p:sp>
        <p:nvSpPr>
          <p:cNvPr id="19" name="Title 18">
            <a:extLst>
              <a:ext uri="{FF2B5EF4-FFF2-40B4-BE49-F238E27FC236}">
                <a16:creationId xmlns:a16="http://schemas.microsoft.com/office/drawing/2014/main" id="{2E1D3897-0B4F-3F71-986E-0E74B181F848}"/>
              </a:ext>
            </a:extLst>
          </p:cNvPr>
          <p:cNvSpPr>
            <a:spLocks noGrp="1"/>
          </p:cNvSpPr>
          <p:nvPr>
            <p:ph type="title"/>
          </p:nvPr>
        </p:nvSpPr>
        <p:spPr/>
        <p:txBody>
          <a:bodyPr/>
          <a:lstStyle/>
          <a:p>
            <a:r>
              <a:rPr lang="en-US" dirty="0"/>
              <a:t>Epigenetics look very similar across sequencing batches</a:t>
            </a:r>
          </a:p>
        </p:txBody>
      </p:sp>
      <p:pic>
        <p:nvPicPr>
          <p:cNvPr id="2" name="Picture 1">
            <a:extLst>
              <a:ext uri="{FF2B5EF4-FFF2-40B4-BE49-F238E27FC236}">
                <a16:creationId xmlns:a16="http://schemas.microsoft.com/office/drawing/2014/main" id="{492D24A9-2B19-53F9-8C87-7608F6BA5939}"/>
              </a:ext>
            </a:extLst>
          </p:cNvPr>
          <p:cNvPicPr>
            <a:picLocks noChangeAspect="1"/>
          </p:cNvPicPr>
          <p:nvPr/>
        </p:nvPicPr>
        <p:blipFill>
          <a:blip r:embed="rId3"/>
          <a:stretch>
            <a:fillRect/>
          </a:stretch>
        </p:blipFill>
        <p:spPr>
          <a:xfrm>
            <a:off x="2253672" y="1503709"/>
            <a:ext cx="7684655" cy="5354291"/>
          </a:xfrm>
          <a:prstGeom prst="rect">
            <a:avLst/>
          </a:prstGeom>
        </p:spPr>
      </p:pic>
      <p:sp>
        <p:nvSpPr>
          <p:cNvPr id="4" name="TextBox 3">
            <a:extLst>
              <a:ext uri="{FF2B5EF4-FFF2-40B4-BE49-F238E27FC236}">
                <a16:creationId xmlns:a16="http://schemas.microsoft.com/office/drawing/2014/main" id="{EC675210-2BB9-4E24-BA9D-9F8B397B8D4B}"/>
              </a:ext>
            </a:extLst>
          </p:cNvPr>
          <p:cNvSpPr txBox="1"/>
          <p:nvPr/>
        </p:nvSpPr>
        <p:spPr>
          <a:xfrm>
            <a:off x="7193280" y="2829272"/>
            <a:ext cx="4911216" cy="369332"/>
          </a:xfrm>
          <a:prstGeom prst="rect">
            <a:avLst/>
          </a:prstGeom>
          <a:noFill/>
        </p:spPr>
        <p:txBody>
          <a:bodyPr wrap="none" rtlCol="0">
            <a:spAutoFit/>
          </a:bodyPr>
          <a:lstStyle/>
          <a:p>
            <a:r>
              <a:rPr lang="en-US" dirty="0"/>
              <a:t>Flow cell ID: AA_ (original) and 22_ (resequencing)</a:t>
            </a:r>
          </a:p>
        </p:txBody>
      </p:sp>
    </p:spTree>
    <p:extLst>
      <p:ext uri="{BB962C8B-B14F-4D97-AF65-F5344CB8AC3E}">
        <p14:creationId xmlns:p14="http://schemas.microsoft.com/office/powerpoint/2010/main" val="238175836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1B0309-1614-2DE3-F3D3-6601AE412A4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DCC5407-3B22-775F-7A5D-2FAE63E0569E}"/>
              </a:ext>
            </a:extLst>
          </p:cNvPr>
          <p:cNvSpPr>
            <a:spLocks noGrp="1"/>
          </p:cNvSpPr>
          <p:nvPr>
            <p:ph type="title"/>
          </p:nvPr>
        </p:nvSpPr>
        <p:spPr>
          <a:xfrm>
            <a:off x="838200" y="593725"/>
            <a:ext cx="9878122" cy="1325563"/>
          </a:xfrm>
        </p:spPr>
        <p:txBody>
          <a:bodyPr>
            <a:noAutofit/>
          </a:bodyPr>
          <a:lstStyle/>
          <a:p>
            <a:r>
              <a:rPr lang="en-US" dirty="0"/>
              <a:t>Epigenetic profiles of non-naïve CD8s from responders and non-responders to teplizumab are not clearly distinct</a:t>
            </a:r>
          </a:p>
        </p:txBody>
      </p:sp>
      <p:pic>
        <p:nvPicPr>
          <p:cNvPr id="3" name="Picture 2">
            <a:extLst>
              <a:ext uri="{FF2B5EF4-FFF2-40B4-BE49-F238E27FC236}">
                <a16:creationId xmlns:a16="http://schemas.microsoft.com/office/drawing/2014/main" id="{239D8706-3717-85E0-7B68-40085951B5A0}"/>
              </a:ext>
            </a:extLst>
          </p:cNvPr>
          <p:cNvPicPr>
            <a:picLocks noChangeAspect="1"/>
          </p:cNvPicPr>
          <p:nvPr/>
        </p:nvPicPr>
        <p:blipFill>
          <a:blip r:embed="rId3"/>
          <a:stretch>
            <a:fillRect/>
          </a:stretch>
        </p:blipFill>
        <p:spPr>
          <a:xfrm>
            <a:off x="942632" y="2134656"/>
            <a:ext cx="3924008" cy="4723343"/>
          </a:xfrm>
          <a:prstGeom prst="rect">
            <a:avLst/>
          </a:prstGeom>
        </p:spPr>
      </p:pic>
      <p:pic>
        <p:nvPicPr>
          <p:cNvPr id="4" name="Picture 3">
            <a:extLst>
              <a:ext uri="{FF2B5EF4-FFF2-40B4-BE49-F238E27FC236}">
                <a16:creationId xmlns:a16="http://schemas.microsoft.com/office/drawing/2014/main" id="{1CA1526E-0C4B-60B6-EAAF-2C46E8630264}"/>
              </a:ext>
            </a:extLst>
          </p:cNvPr>
          <p:cNvPicPr>
            <a:picLocks noChangeAspect="1"/>
          </p:cNvPicPr>
          <p:nvPr/>
        </p:nvPicPr>
        <p:blipFill>
          <a:blip r:embed="rId4"/>
          <a:stretch>
            <a:fillRect/>
          </a:stretch>
        </p:blipFill>
        <p:spPr>
          <a:xfrm>
            <a:off x="5567680" y="2296427"/>
            <a:ext cx="5283200" cy="3784600"/>
          </a:xfrm>
          <a:prstGeom prst="rect">
            <a:avLst/>
          </a:prstGeom>
        </p:spPr>
      </p:pic>
    </p:spTree>
    <p:extLst>
      <p:ext uri="{BB962C8B-B14F-4D97-AF65-F5344CB8AC3E}">
        <p14:creationId xmlns:p14="http://schemas.microsoft.com/office/powerpoint/2010/main" val="119328612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4C97D-8F21-3D3B-6A90-EA7145324964}"/>
              </a:ext>
            </a:extLst>
          </p:cNvPr>
          <p:cNvSpPr>
            <a:spLocks noGrp="1"/>
          </p:cNvSpPr>
          <p:nvPr>
            <p:ph type="title"/>
          </p:nvPr>
        </p:nvSpPr>
        <p:spPr>
          <a:xfrm>
            <a:off x="838200" y="716275"/>
            <a:ext cx="4075409" cy="1325563"/>
          </a:xfrm>
        </p:spPr>
        <p:txBody>
          <a:bodyPr>
            <a:noAutofit/>
          </a:bodyPr>
          <a:lstStyle/>
          <a:p>
            <a:r>
              <a:rPr lang="en-US" sz="2800" dirty="0"/>
              <a:t>Obtain some DARs between R and NR looking across all cell sorts</a:t>
            </a:r>
            <a:endParaRPr lang="en-US" sz="1800" dirty="0"/>
          </a:p>
        </p:txBody>
      </p:sp>
      <p:sp>
        <p:nvSpPr>
          <p:cNvPr id="8" name="TextBox 7">
            <a:extLst>
              <a:ext uri="{FF2B5EF4-FFF2-40B4-BE49-F238E27FC236}">
                <a16:creationId xmlns:a16="http://schemas.microsoft.com/office/drawing/2014/main" id="{522E953E-F4A2-C238-F689-CF8CF307BB47}"/>
              </a:ext>
            </a:extLst>
          </p:cNvPr>
          <p:cNvSpPr txBox="1"/>
          <p:nvPr/>
        </p:nvSpPr>
        <p:spPr>
          <a:xfrm>
            <a:off x="838200" y="2241344"/>
            <a:ext cx="3988981" cy="1246495"/>
          </a:xfrm>
          <a:prstGeom prst="rect">
            <a:avLst/>
          </a:prstGeom>
          <a:noFill/>
        </p:spPr>
        <p:txBody>
          <a:bodyPr wrap="square">
            <a:spAutoFit/>
          </a:bodyPr>
          <a:lstStyle/>
          <a:p>
            <a:pPr marL="342900" indent="-342900">
              <a:buFont typeface="Arial" panose="020B0604020202020204" pitchFamily="34" charset="0"/>
              <a:buChar char="•"/>
            </a:pPr>
            <a:r>
              <a:rPr lang="en-US" sz="1500" dirty="0"/>
              <a:t>potentially interesting hits</a:t>
            </a:r>
          </a:p>
          <a:p>
            <a:pPr marL="800100" lvl="1" indent="-342900">
              <a:buFont typeface="Courier New" panose="02070309020205020404" pitchFamily="49" charset="0"/>
              <a:buChar char="o"/>
            </a:pPr>
            <a:r>
              <a:rPr lang="en-US" sz="1500" dirty="0"/>
              <a:t>DPYSL4 associated with T1D progression</a:t>
            </a:r>
          </a:p>
          <a:p>
            <a:pPr marL="800100" lvl="1" indent="-342900">
              <a:buFont typeface="Courier New" panose="02070309020205020404" pitchFamily="49" charset="0"/>
              <a:buChar char="o"/>
            </a:pPr>
            <a:r>
              <a:rPr lang="en-US" sz="1500" dirty="0"/>
              <a:t>BTBD16 nearby the </a:t>
            </a:r>
            <a:r>
              <a:rPr lang="en-US" sz="1500" dirty="0">
                <a:solidFill>
                  <a:srgbClr val="111111"/>
                </a:solidFill>
                <a:effectLst/>
              </a:rPr>
              <a:t>10q26.13 </a:t>
            </a:r>
            <a:r>
              <a:rPr lang="en-US" sz="1500" dirty="0"/>
              <a:t>T1D susceptibility locus</a:t>
            </a:r>
            <a:endParaRPr lang="en-US" sz="1500" u="sng" dirty="0"/>
          </a:p>
        </p:txBody>
      </p:sp>
      <p:pic>
        <p:nvPicPr>
          <p:cNvPr id="5" name="Picture 4">
            <a:extLst>
              <a:ext uri="{FF2B5EF4-FFF2-40B4-BE49-F238E27FC236}">
                <a16:creationId xmlns:a16="http://schemas.microsoft.com/office/drawing/2014/main" id="{04DD71F2-1F9B-EDDE-8AAF-D046C8F2878C}"/>
              </a:ext>
            </a:extLst>
          </p:cNvPr>
          <p:cNvPicPr>
            <a:picLocks noChangeAspect="1"/>
          </p:cNvPicPr>
          <p:nvPr/>
        </p:nvPicPr>
        <p:blipFill>
          <a:blip r:embed="rId3"/>
          <a:stretch>
            <a:fillRect/>
          </a:stretch>
        </p:blipFill>
        <p:spPr>
          <a:xfrm>
            <a:off x="5161733" y="0"/>
            <a:ext cx="6851080" cy="6858000"/>
          </a:xfrm>
          <a:prstGeom prst="rect">
            <a:avLst/>
          </a:prstGeom>
        </p:spPr>
      </p:pic>
    </p:spTree>
    <p:extLst>
      <p:ext uri="{BB962C8B-B14F-4D97-AF65-F5344CB8AC3E}">
        <p14:creationId xmlns:p14="http://schemas.microsoft.com/office/powerpoint/2010/main" val="80022010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866761-A707-8ACE-B668-3184ECA9F9E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374EFEE-2852-73CA-2CDD-E514524C8548}"/>
              </a:ext>
            </a:extLst>
          </p:cNvPr>
          <p:cNvSpPr>
            <a:spLocks noGrp="1"/>
          </p:cNvSpPr>
          <p:nvPr>
            <p:ph type="title"/>
          </p:nvPr>
        </p:nvSpPr>
        <p:spPr>
          <a:xfrm>
            <a:off x="838200" y="593725"/>
            <a:ext cx="9878122" cy="1325563"/>
          </a:xfrm>
        </p:spPr>
        <p:txBody>
          <a:bodyPr>
            <a:normAutofit/>
          </a:bodyPr>
          <a:lstStyle/>
          <a:p>
            <a:r>
              <a:rPr lang="en-US" dirty="0"/>
              <a:t>Sanity check: DP non-naïve CD8s do show signs of exhaustion</a:t>
            </a:r>
          </a:p>
        </p:txBody>
      </p:sp>
      <p:pic>
        <p:nvPicPr>
          <p:cNvPr id="4" name="Picture 3">
            <a:extLst>
              <a:ext uri="{FF2B5EF4-FFF2-40B4-BE49-F238E27FC236}">
                <a16:creationId xmlns:a16="http://schemas.microsoft.com/office/drawing/2014/main" id="{F7897CE8-AD23-7B0F-C186-0620ABE4664F}"/>
              </a:ext>
            </a:extLst>
          </p:cNvPr>
          <p:cNvPicPr>
            <a:picLocks noChangeAspect="1"/>
          </p:cNvPicPr>
          <p:nvPr/>
        </p:nvPicPr>
        <p:blipFill>
          <a:blip r:embed="rId3"/>
          <a:stretch>
            <a:fillRect/>
          </a:stretch>
        </p:blipFill>
        <p:spPr>
          <a:xfrm>
            <a:off x="3498126" y="1722615"/>
            <a:ext cx="5195747" cy="5135385"/>
          </a:xfrm>
          <a:prstGeom prst="rect">
            <a:avLst/>
          </a:prstGeom>
        </p:spPr>
      </p:pic>
    </p:spTree>
    <p:extLst>
      <p:ext uri="{BB962C8B-B14F-4D97-AF65-F5344CB8AC3E}">
        <p14:creationId xmlns:p14="http://schemas.microsoft.com/office/powerpoint/2010/main" val="142722564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E77B31-73A6-F0F1-8AA6-8D690A09150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C7635D7-827F-1F92-C480-F640750BA435}"/>
              </a:ext>
            </a:extLst>
          </p:cNvPr>
          <p:cNvSpPr>
            <a:spLocks noGrp="1"/>
          </p:cNvSpPr>
          <p:nvPr>
            <p:ph type="title"/>
          </p:nvPr>
        </p:nvSpPr>
        <p:spPr>
          <a:xfrm>
            <a:off x="838200" y="593725"/>
            <a:ext cx="9878122" cy="1325563"/>
          </a:xfrm>
        </p:spPr>
        <p:txBody>
          <a:bodyPr>
            <a:normAutofit/>
          </a:bodyPr>
          <a:lstStyle/>
          <a:p>
            <a:r>
              <a:rPr lang="en-US" dirty="0"/>
              <a:t>Other potentially interesting hits less accessible in more terminal sorts</a:t>
            </a:r>
          </a:p>
        </p:txBody>
      </p:sp>
      <p:pic>
        <p:nvPicPr>
          <p:cNvPr id="3" name="Picture 2">
            <a:extLst>
              <a:ext uri="{FF2B5EF4-FFF2-40B4-BE49-F238E27FC236}">
                <a16:creationId xmlns:a16="http://schemas.microsoft.com/office/drawing/2014/main" id="{8CC7BAB2-4702-EB00-05F9-4368BD29C8AB}"/>
              </a:ext>
            </a:extLst>
          </p:cNvPr>
          <p:cNvPicPr>
            <a:picLocks noChangeAspect="1"/>
          </p:cNvPicPr>
          <p:nvPr/>
        </p:nvPicPr>
        <p:blipFill>
          <a:blip r:embed="rId3"/>
          <a:stretch>
            <a:fillRect/>
          </a:stretch>
        </p:blipFill>
        <p:spPr>
          <a:xfrm>
            <a:off x="59060" y="2732049"/>
            <a:ext cx="12132939" cy="2748027"/>
          </a:xfrm>
          <a:prstGeom prst="rect">
            <a:avLst/>
          </a:prstGeom>
        </p:spPr>
      </p:pic>
      <p:sp>
        <p:nvSpPr>
          <p:cNvPr id="5" name="TextBox 4">
            <a:extLst>
              <a:ext uri="{FF2B5EF4-FFF2-40B4-BE49-F238E27FC236}">
                <a16:creationId xmlns:a16="http://schemas.microsoft.com/office/drawing/2014/main" id="{1DA23E4F-9F18-5DAD-C10B-BF8AF7BD2792}"/>
              </a:ext>
            </a:extLst>
          </p:cNvPr>
          <p:cNvSpPr txBox="1"/>
          <p:nvPr/>
        </p:nvSpPr>
        <p:spPr>
          <a:xfrm>
            <a:off x="3980986" y="5688528"/>
            <a:ext cx="4157546" cy="923330"/>
          </a:xfrm>
          <a:prstGeom prst="rect">
            <a:avLst/>
          </a:prstGeom>
          <a:noFill/>
        </p:spPr>
        <p:txBody>
          <a:bodyPr wrap="square">
            <a:spAutoFit/>
          </a:bodyPr>
          <a:lstStyle/>
          <a:p>
            <a:r>
              <a:rPr lang="en-US" dirty="0"/>
              <a:t>MCAM proinflammatory, higher in autoimmunity (</a:t>
            </a:r>
            <a:r>
              <a:rPr lang="en-US" dirty="0" err="1"/>
              <a:t>Dagur</a:t>
            </a:r>
            <a:r>
              <a:rPr lang="en-US" dirty="0"/>
              <a:t> &amp; McCoy (2015) </a:t>
            </a:r>
            <a:r>
              <a:rPr lang="en-US" i="1" dirty="0" err="1"/>
              <a:t>Autoimmun</a:t>
            </a:r>
            <a:r>
              <a:rPr lang="en-US" i="1" dirty="0"/>
              <a:t> Rev</a:t>
            </a:r>
            <a:r>
              <a:rPr lang="en-US" dirty="0"/>
              <a:t>)</a:t>
            </a:r>
          </a:p>
        </p:txBody>
      </p:sp>
      <p:sp>
        <p:nvSpPr>
          <p:cNvPr id="8" name="TextBox 7">
            <a:extLst>
              <a:ext uri="{FF2B5EF4-FFF2-40B4-BE49-F238E27FC236}">
                <a16:creationId xmlns:a16="http://schemas.microsoft.com/office/drawing/2014/main" id="{341AE8D7-9A3F-DFFE-32E1-56D4E677B360}"/>
              </a:ext>
            </a:extLst>
          </p:cNvPr>
          <p:cNvSpPr txBox="1"/>
          <p:nvPr/>
        </p:nvSpPr>
        <p:spPr>
          <a:xfrm>
            <a:off x="1299118" y="5480076"/>
            <a:ext cx="2681868" cy="1200329"/>
          </a:xfrm>
          <a:prstGeom prst="rect">
            <a:avLst/>
          </a:prstGeom>
          <a:noFill/>
        </p:spPr>
        <p:txBody>
          <a:bodyPr wrap="square">
            <a:spAutoFit/>
          </a:bodyPr>
          <a:lstStyle/>
          <a:p>
            <a:r>
              <a:rPr lang="en-US" dirty="0"/>
              <a:t>Runx2 OE counteracts exhaustion in CD8s (</a:t>
            </a:r>
            <a:r>
              <a:rPr lang="en-US" dirty="0" err="1"/>
              <a:t>Degolier</a:t>
            </a:r>
            <a:r>
              <a:rPr lang="en-US" dirty="0"/>
              <a:t> et al. (2023) </a:t>
            </a:r>
            <a:r>
              <a:rPr lang="en-US" i="1" dirty="0"/>
              <a:t>Blood</a:t>
            </a:r>
            <a:r>
              <a:rPr lang="en-US" dirty="0"/>
              <a:t>)</a:t>
            </a:r>
          </a:p>
        </p:txBody>
      </p:sp>
    </p:spTree>
    <p:extLst>
      <p:ext uri="{BB962C8B-B14F-4D97-AF65-F5344CB8AC3E}">
        <p14:creationId xmlns:p14="http://schemas.microsoft.com/office/powerpoint/2010/main" val="300116392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C1BF59-ED35-8A4F-A008-238BA66FF935}"/>
            </a:ext>
          </a:extLst>
        </p:cNvPr>
        <p:cNvGrpSpPr/>
        <p:nvPr/>
      </p:nvGrpSpPr>
      <p:grpSpPr>
        <a:xfrm>
          <a:off x="0" y="0"/>
          <a:ext cx="0" cy="0"/>
          <a:chOff x="0" y="0"/>
          <a:chExt cx="0" cy="0"/>
        </a:xfrm>
      </p:grpSpPr>
      <p:sp>
        <p:nvSpPr>
          <p:cNvPr id="19" name="Title 18">
            <a:extLst>
              <a:ext uri="{FF2B5EF4-FFF2-40B4-BE49-F238E27FC236}">
                <a16:creationId xmlns:a16="http://schemas.microsoft.com/office/drawing/2014/main" id="{C60A2E4F-5A7D-D874-CDBA-F22AC7E65540}"/>
              </a:ext>
            </a:extLst>
          </p:cNvPr>
          <p:cNvSpPr>
            <a:spLocks noGrp="1"/>
          </p:cNvSpPr>
          <p:nvPr>
            <p:ph type="title"/>
          </p:nvPr>
        </p:nvSpPr>
        <p:spPr/>
        <p:txBody>
          <a:bodyPr>
            <a:normAutofit/>
          </a:bodyPr>
          <a:lstStyle/>
          <a:p>
            <a:r>
              <a:rPr lang="en-US" dirty="0"/>
              <a:t>Peaks more accessible in CD127</a:t>
            </a:r>
            <a:r>
              <a:rPr lang="en-US" baseline="30000" dirty="0"/>
              <a:t>+</a:t>
            </a:r>
            <a:r>
              <a:rPr lang="en-US" dirty="0"/>
              <a:t>s than DNs are enriched for JAK/STAT gene set</a:t>
            </a:r>
          </a:p>
        </p:txBody>
      </p:sp>
      <p:pic>
        <p:nvPicPr>
          <p:cNvPr id="6" name="Picture 5">
            <a:extLst>
              <a:ext uri="{FF2B5EF4-FFF2-40B4-BE49-F238E27FC236}">
                <a16:creationId xmlns:a16="http://schemas.microsoft.com/office/drawing/2014/main" id="{0911B86B-944A-89FF-2B60-BD6D9CADA7C3}"/>
              </a:ext>
            </a:extLst>
          </p:cNvPr>
          <p:cNvPicPr>
            <a:picLocks noChangeAspect="1"/>
          </p:cNvPicPr>
          <p:nvPr/>
        </p:nvPicPr>
        <p:blipFill>
          <a:blip r:embed="rId3"/>
          <a:stretch>
            <a:fillRect/>
          </a:stretch>
        </p:blipFill>
        <p:spPr>
          <a:xfrm>
            <a:off x="2854298" y="1548988"/>
            <a:ext cx="5298264" cy="5309012"/>
          </a:xfrm>
          <a:prstGeom prst="rect">
            <a:avLst/>
          </a:prstGeom>
        </p:spPr>
      </p:pic>
    </p:spTree>
    <p:extLst>
      <p:ext uri="{BB962C8B-B14F-4D97-AF65-F5344CB8AC3E}">
        <p14:creationId xmlns:p14="http://schemas.microsoft.com/office/powerpoint/2010/main" val="54425452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7ED2BB-0F22-553E-BCC9-5627C1C20933}"/>
            </a:ext>
          </a:extLst>
        </p:cNvPr>
        <p:cNvGrpSpPr/>
        <p:nvPr/>
      </p:nvGrpSpPr>
      <p:grpSpPr>
        <a:xfrm>
          <a:off x="0" y="0"/>
          <a:ext cx="0" cy="0"/>
          <a:chOff x="0" y="0"/>
          <a:chExt cx="0" cy="0"/>
        </a:xfrm>
      </p:grpSpPr>
      <p:sp>
        <p:nvSpPr>
          <p:cNvPr id="19" name="Title 18">
            <a:extLst>
              <a:ext uri="{FF2B5EF4-FFF2-40B4-BE49-F238E27FC236}">
                <a16:creationId xmlns:a16="http://schemas.microsoft.com/office/drawing/2014/main" id="{608631ED-5FCF-2210-C1B3-78E72C43E953}"/>
              </a:ext>
            </a:extLst>
          </p:cNvPr>
          <p:cNvSpPr>
            <a:spLocks noGrp="1"/>
          </p:cNvSpPr>
          <p:nvPr>
            <p:ph type="title"/>
          </p:nvPr>
        </p:nvSpPr>
        <p:spPr/>
        <p:txBody>
          <a:bodyPr>
            <a:normAutofit/>
          </a:bodyPr>
          <a:lstStyle/>
          <a:p>
            <a:r>
              <a:rPr lang="en-US" dirty="0"/>
              <a:t>Peaks more accessible in both CD127</a:t>
            </a:r>
            <a:r>
              <a:rPr lang="en-US" baseline="30000" dirty="0"/>
              <a:t>+</a:t>
            </a:r>
            <a:r>
              <a:rPr lang="en-US" dirty="0"/>
              <a:t> sorts vs. DN perhaps enriched for JAK/STAT gene set</a:t>
            </a:r>
          </a:p>
        </p:txBody>
      </p:sp>
      <p:sp>
        <p:nvSpPr>
          <p:cNvPr id="5" name="TextBox 4">
            <a:extLst>
              <a:ext uri="{FF2B5EF4-FFF2-40B4-BE49-F238E27FC236}">
                <a16:creationId xmlns:a16="http://schemas.microsoft.com/office/drawing/2014/main" id="{3AC48D69-6EDB-4876-0A77-C3DB028F3595}"/>
              </a:ext>
            </a:extLst>
          </p:cNvPr>
          <p:cNvSpPr txBox="1"/>
          <p:nvPr/>
        </p:nvSpPr>
        <p:spPr>
          <a:xfrm>
            <a:off x="493223" y="5991462"/>
            <a:ext cx="5684058" cy="646331"/>
          </a:xfrm>
          <a:prstGeom prst="rect">
            <a:avLst/>
          </a:prstGeom>
          <a:noFill/>
        </p:spPr>
        <p:txBody>
          <a:bodyPr wrap="square" rtlCol="0">
            <a:spAutoFit/>
          </a:bodyPr>
          <a:lstStyle/>
          <a:p>
            <a:r>
              <a:rPr lang="en-US" dirty="0"/>
              <a:t>JAK/STAT &amp; IL-10 enriched (</a:t>
            </a:r>
            <a:r>
              <a:rPr lang="en-US" dirty="0" err="1"/>
              <a:t>stringdb</a:t>
            </a:r>
            <a:r>
              <a:rPr lang="en-US" dirty="0"/>
              <a:t>) in peaks’ genes/promoters up in both CD127</a:t>
            </a:r>
            <a:r>
              <a:rPr lang="en-US" baseline="30000" dirty="0"/>
              <a:t>+</a:t>
            </a:r>
            <a:r>
              <a:rPr lang="en-US" dirty="0"/>
              <a:t> sorts vs. DN</a:t>
            </a:r>
          </a:p>
        </p:txBody>
      </p:sp>
      <p:pic>
        <p:nvPicPr>
          <p:cNvPr id="2" name="Picture 1">
            <a:extLst>
              <a:ext uri="{FF2B5EF4-FFF2-40B4-BE49-F238E27FC236}">
                <a16:creationId xmlns:a16="http://schemas.microsoft.com/office/drawing/2014/main" id="{F64BBA72-5213-6B5E-5BA8-3C8F824FA21E}"/>
              </a:ext>
            </a:extLst>
          </p:cNvPr>
          <p:cNvPicPr>
            <a:picLocks noChangeAspect="1"/>
          </p:cNvPicPr>
          <p:nvPr/>
        </p:nvPicPr>
        <p:blipFill>
          <a:blip r:embed="rId3"/>
          <a:stretch>
            <a:fillRect/>
          </a:stretch>
        </p:blipFill>
        <p:spPr>
          <a:xfrm>
            <a:off x="157507" y="1627279"/>
            <a:ext cx="6141693" cy="4364183"/>
          </a:xfrm>
          <a:prstGeom prst="rect">
            <a:avLst/>
          </a:prstGeom>
        </p:spPr>
      </p:pic>
      <p:pic>
        <p:nvPicPr>
          <p:cNvPr id="3" name="Picture 2">
            <a:extLst>
              <a:ext uri="{FF2B5EF4-FFF2-40B4-BE49-F238E27FC236}">
                <a16:creationId xmlns:a16="http://schemas.microsoft.com/office/drawing/2014/main" id="{51076DE0-C568-9FCC-2163-D82375F714E4}"/>
              </a:ext>
            </a:extLst>
          </p:cNvPr>
          <p:cNvPicPr>
            <a:picLocks noChangeAspect="1"/>
          </p:cNvPicPr>
          <p:nvPr/>
        </p:nvPicPr>
        <p:blipFill>
          <a:blip r:embed="rId4"/>
          <a:stretch>
            <a:fillRect/>
          </a:stretch>
        </p:blipFill>
        <p:spPr>
          <a:xfrm>
            <a:off x="6177281" y="1723494"/>
            <a:ext cx="5991571" cy="4267968"/>
          </a:xfrm>
          <a:prstGeom prst="rect">
            <a:avLst/>
          </a:prstGeom>
        </p:spPr>
      </p:pic>
    </p:spTree>
    <p:extLst>
      <p:ext uri="{BB962C8B-B14F-4D97-AF65-F5344CB8AC3E}">
        <p14:creationId xmlns:p14="http://schemas.microsoft.com/office/powerpoint/2010/main" val="345572063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75FBC2-0F63-F32C-E383-EA36B65F21D6}"/>
            </a:ext>
          </a:extLst>
        </p:cNvPr>
        <p:cNvGrpSpPr/>
        <p:nvPr/>
      </p:nvGrpSpPr>
      <p:grpSpPr>
        <a:xfrm>
          <a:off x="0" y="0"/>
          <a:ext cx="0" cy="0"/>
          <a:chOff x="0" y="0"/>
          <a:chExt cx="0" cy="0"/>
        </a:xfrm>
      </p:grpSpPr>
      <p:sp>
        <p:nvSpPr>
          <p:cNvPr id="19" name="Title 18">
            <a:extLst>
              <a:ext uri="{FF2B5EF4-FFF2-40B4-BE49-F238E27FC236}">
                <a16:creationId xmlns:a16="http://schemas.microsoft.com/office/drawing/2014/main" id="{4B664F09-2B00-A995-85DE-928AEB370586}"/>
              </a:ext>
            </a:extLst>
          </p:cNvPr>
          <p:cNvSpPr>
            <a:spLocks noGrp="1"/>
          </p:cNvSpPr>
          <p:nvPr>
            <p:ph type="title"/>
          </p:nvPr>
        </p:nvSpPr>
        <p:spPr/>
        <p:txBody>
          <a:bodyPr>
            <a:normAutofit/>
          </a:bodyPr>
          <a:lstStyle/>
          <a:p>
            <a:r>
              <a:rPr lang="en-US" dirty="0"/>
              <a:t>However, looking at mean accessibility of all peaks near JAK/STAT genes, no longer observe (weak) CD127</a:t>
            </a:r>
            <a:r>
              <a:rPr lang="en-US" baseline="30000" dirty="0"/>
              <a:t>+</a:t>
            </a:r>
            <a:r>
              <a:rPr lang="en-US" dirty="0"/>
              <a:t> effect</a:t>
            </a:r>
          </a:p>
        </p:txBody>
      </p:sp>
      <p:pic>
        <p:nvPicPr>
          <p:cNvPr id="3" name="Picture 2">
            <a:extLst>
              <a:ext uri="{FF2B5EF4-FFF2-40B4-BE49-F238E27FC236}">
                <a16:creationId xmlns:a16="http://schemas.microsoft.com/office/drawing/2014/main" id="{A92397CE-47CB-2FAA-FDF0-8CBF2CDD7701}"/>
              </a:ext>
            </a:extLst>
          </p:cNvPr>
          <p:cNvPicPr>
            <a:picLocks noChangeAspect="1"/>
          </p:cNvPicPr>
          <p:nvPr/>
        </p:nvPicPr>
        <p:blipFill>
          <a:blip r:embed="rId3"/>
          <a:stretch>
            <a:fillRect/>
          </a:stretch>
        </p:blipFill>
        <p:spPr>
          <a:xfrm>
            <a:off x="2957803" y="1548989"/>
            <a:ext cx="5674935" cy="5309011"/>
          </a:xfrm>
          <a:prstGeom prst="rect">
            <a:avLst/>
          </a:prstGeom>
        </p:spPr>
      </p:pic>
    </p:spTree>
    <p:extLst>
      <p:ext uri="{BB962C8B-B14F-4D97-AF65-F5344CB8AC3E}">
        <p14:creationId xmlns:p14="http://schemas.microsoft.com/office/powerpoint/2010/main" val="64685000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EBD506-1EDF-D705-6DA8-76493F76F645}"/>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3292409D-F7AA-9AAA-133D-0867B3D7D179}"/>
              </a:ext>
            </a:extLst>
          </p:cNvPr>
          <p:cNvSpPr>
            <a:spLocks noGrp="1"/>
          </p:cNvSpPr>
          <p:nvPr>
            <p:ph type="title"/>
          </p:nvPr>
        </p:nvSpPr>
        <p:spPr/>
        <p:txBody>
          <a:bodyPr>
            <a:normAutofit/>
          </a:bodyPr>
          <a:lstStyle/>
          <a:p>
            <a:r>
              <a:rPr lang="en-US" dirty="0"/>
              <a:t>Mean gene set views of T</a:t>
            </a:r>
            <a:r>
              <a:rPr lang="en-US" baseline="-25000" dirty="0"/>
              <a:t>ex</a:t>
            </a:r>
            <a:r>
              <a:rPr lang="en-US" dirty="0"/>
              <a:t>, cytotoxicity genes</a:t>
            </a:r>
          </a:p>
        </p:txBody>
      </p:sp>
      <p:pic>
        <p:nvPicPr>
          <p:cNvPr id="3" name="Picture 2">
            <a:extLst>
              <a:ext uri="{FF2B5EF4-FFF2-40B4-BE49-F238E27FC236}">
                <a16:creationId xmlns:a16="http://schemas.microsoft.com/office/drawing/2014/main" id="{5F37BEAF-EC69-6CDE-2259-8167BADED7E7}"/>
              </a:ext>
            </a:extLst>
          </p:cNvPr>
          <p:cNvPicPr>
            <a:picLocks noChangeAspect="1"/>
          </p:cNvPicPr>
          <p:nvPr/>
        </p:nvPicPr>
        <p:blipFill>
          <a:blip r:embed="rId3"/>
          <a:stretch>
            <a:fillRect/>
          </a:stretch>
        </p:blipFill>
        <p:spPr>
          <a:xfrm>
            <a:off x="-1" y="2299855"/>
            <a:ext cx="12191821" cy="2769233"/>
          </a:xfrm>
          <a:prstGeom prst="rect">
            <a:avLst/>
          </a:prstGeom>
        </p:spPr>
      </p:pic>
    </p:spTree>
    <p:extLst>
      <p:ext uri="{BB962C8B-B14F-4D97-AF65-F5344CB8AC3E}">
        <p14:creationId xmlns:p14="http://schemas.microsoft.com/office/powerpoint/2010/main" val="20590308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6235B2C-F922-D7C0-90E7-0FD19AC016BF}"/>
              </a:ext>
            </a:extLst>
          </p:cNvPr>
          <p:cNvPicPr>
            <a:picLocks noChangeAspect="1"/>
          </p:cNvPicPr>
          <p:nvPr/>
        </p:nvPicPr>
        <p:blipFill>
          <a:blip r:embed="rId3"/>
          <a:stretch>
            <a:fillRect/>
          </a:stretch>
        </p:blipFill>
        <p:spPr>
          <a:xfrm>
            <a:off x="3193461" y="1771211"/>
            <a:ext cx="5279979" cy="4797597"/>
          </a:xfrm>
          <a:prstGeom prst="rect">
            <a:avLst/>
          </a:prstGeom>
        </p:spPr>
      </p:pic>
      <p:sp>
        <p:nvSpPr>
          <p:cNvPr id="2" name="Title 1">
            <a:extLst>
              <a:ext uri="{FF2B5EF4-FFF2-40B4-BE49-F238E27FC236}">
                <a16:creationId xmlns:a16="http://schemas.microsoft.com/office/drawing/2014/main" id="{5ABF2A65-E49D-582C-6345-C0BAE78EA1CB}"/>
              </a:ext>
            </a:extLst>
          </p:cNvPr>
          <p:cNvSpPr>
            <a:spLocks noGrp="1"/>
          </p:cNvSpPr>
          <p:nvPr>
            <p:ph type="title"/>
          </p:nvPr>
        </p:nvSpPr>
        <p:spPr>
          <a:xfrm>
            <a:off x="836341" y="609599"/>
            <a:ext cx="10182179" cy="1375317"/>
          </a:xfrm>
        </p:spPr>
        <p:txBody>
          <a:bodyPr>
            <a:noAutofit/>
          </a:bodyPr>
          <a:lstStyle/>
          <a:p>
            <a:r>
              <a:rPr lang="en-US" dirty="0">
                <a:cs typeface="Arial" panose="020B0604020202020204" pitchFamily="34" charset="0"/>
              </a:rPr>
              <a:t>T cell exhaustion results from chronic antigen stimulation, inability to fully clear antigen</a:t>
            </a:r>
          </a:p>
        </p:txBody>
      </p:sp>
      <p:sp>
        <p:nvSpPr>
          <p:cNvPr id="5" name="TextBox 4">
            <a:extLst>
              <a:ext uri="{FF2B5EF4-FFF2-40B4-BE49-F238E27FC236}">
                <a16:creationId xmlns:a16="http://schemas.microsoft.com/office/drawing/2014/main" id="{52D68950-DD33-7FFC-E8F2-D3FC322216DD}"/>
              </a:ext>
            </a:extLst>
          </p:cNvPr>
          <p:cNvSpPr txBox="1"/>
          <p:nvPr/>
        </p:nvSpPr>
        <p:spPr>
          <a:xfrm>
            <a:off x="3359408" y="6488668"/>
            <a:ext cx="4657429" cy="369332"/>
          </a:xfrm>
          <a:prstGeom prst="rect">
            <a:avLst/>
          </a:prstGeom>
          <a:noFill/>
        </p:spPr>
        <p:txBody>
          <a:bodyPr wrap="none" rtlCol="0">
            <a:spAutoFit/>
          </a:bodyPr>
          <a:lstStyle/>
          <a:p>
            <a:r>
              <a:rPr lang="en-US" dirty="0">
                <a:cs typeface="Arial" panose="020B0604020202020204" pitchFamily="34" charset="0"/>
              </a:rPr>
              <a:t>Wherry &amp; </a:t>
            </a:r>
            <a:r>
              <a:rPr lang="en-US" dirty="0" err="1">
                <a:cs typeface="Arial" panose="020B0604020202020204" pitchFamily="34" charset="0"/>
              </a:rPr>
              <a:t>Kurachi</a:t>
            </a:r>
            <a:r>
              <a:rPr lang="en-US" dirty="0">
                <a:cs typeface="Arial" panose="020B0604020202020204" pitchFamily="34" charset="0"/>
              </a:rPr>
              <a:t> (2015). </a:t>
            </a:r>
            <a:r>
              <a:rPr lang="en-US" i="1" dirty="0">
                <a:cs typeface="Arial" panose="020B0604020202020204" pitchFamily="34" charset="0"/>
              </a:rPr>
              <a:t>Nat Reviews Immunol</a:t>
            </a:r>
            <a:endParaRPr lang="en-US" dirty="0">
              <a:cs typeface="Arial" panose="020B0604020202020204" pitchFamily="34" charset="0"/>
            </a:endParaRPr>
          </a:p>
        </p:txBody>
      </p:sp>
    </p:spTree>
    <p:extLst>
      <p:ext uri="{BB962C8B-B14F-4D97-AF65-F5344CB8AC3E}">
        <p14:creationId xmlns:p14="http://schemas.microsoft.com/office/powerpoint/2010/main" val="239034281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63F271-7169-1115-1EF3-CE3BF477816E}"/>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DDCAC445-225E-83B7-84C8-B4D2E67ACFBB}"/>
              </a:ext>
            </a:extLst>
          </p:cNvPr>
          <p:cNvPicPr>
            <a:picLocks noChangeAspect="1"/>
          </p:cNvPicPr>
          <p:nvPr/>
        </p:nvPicPr>
        <p:blipFill>
          <a:blip r:embed="rId3"/>
          <a:stretch>
            <a:fillRect/>
          </a:stretch>
        </p:blipFill>
        <p:spPr>
          <a:xfrm>
            <a:off x="6633348" y="1521137"/>
            <a:ext cx="5264361" cy="5259054"/>
          </a:xfrm>
          <a:prstGeom prst="rect">
            <a:avLst/>
          </a:prstGeom>
        </p:spPr>
      </p:pic>
      <p:sp>
        <p:nvSpPr>
          <p:cNvPr id="6" name="Title 5">
            <a:extLst>
              <a:ext uri="{FF2B5EF4-FFF2-40B4-BE49-F238E27FC236}">
                <a16:creationId xmlns:a16="http://schemas.microsoft.com/office/drawing/2014/main" id="{B9AD7D28-49C2-0B8B-79CB-FA2C8F40B6BC}"/>
              </a:ext>
            </a:extLst>
          </p:cNvPr>
          <p:cNvSpPr>
            <a:spLocks noGrp="1"/>
          </p:cNvSpPr>
          <p:nvPr>
            <p:ph type="title"/>
          </p:nvPr>
        </p:nvSpPr>
        <p:spPr/>
        <p:txBody>
          <a:bodyPr>
            <a:normAutofit fontScale="90000"/>
          </a:bodyPr>
          <a:lstStyle/>
          <a:p>
            <a:r>
              <a:rPr lang="en-US" dirty="0"/>
              <a:t>DP CD127</a:t>
            </a:r>
            <a:r>
              <a:rPr lang="en-US" baseline="30000" dirty="0"/>
              <a:t>+</a:t>
            </a:r>
            <a:r>
              <a:rPr lang="en-US" dirty="0"/>
              <a:t> lean to having more accessible peaks near progenitor T</a:t>
            </a:r>
            <a:r>
              <a:rPr lang="en-US" baseline="-25000" dirty="0"/>
              <a:t>ex</a:t>
            </a:r>
            <a:r>
              <a:rPr lang="en-US" dirty="0"/>
              <a:t> genes, DP CD127</a:t>
            </a:r>
            <a:r>
              <a:rPr lang="en-US" baseline="30000" dirty="0"/>
              <a:t>-</a:t>
            </a:r>
            <a:r>
              <a:rPr lang="en-US" dirty="0"/>
              <a:t> lean more effector/terminal T</a:t>
            </a:r>
            <a:r>
              <a:rPr lang="en-US" baseline="-25000" dirty="0"/>
              <a:t>ex</a:t>
            </a:r>
          </a:p>
        </p:txBody>
      </p:sp>
      <p:sp>
        <p:nvSpPr>
          <p:cNvPr id="2" name="TextBox 1">
            <a:extLst>
              <a:ext uri="{FF2B5EF4-FFF2-40B4-BE49-F238E27FC236}">
                <a16:creationId xmlns:a16="http://schemas.microsoft.com/office/drawing/2014/main" id="{7CAA42D4-FC5A-7EF5-CA23-04A20C02014F}"/>
              </a:ext>
            </a:extLst>
          </p:cNvPr>
          <p:cNvSpPr txBox="1"/>
          <p:nvPr/>
        </p:nvSpPr>
        <p:spPr>
          <a:xfrm>
            <a:off x="294291" y="2620103"/>
            <a:ext cx="6085490" cy="3139321"/>
          </a:xfrm>
          <a:prstGeom prst="rect">
            <a:avLst/>
          </a:prstGeom>
          <a:noFill/>
        </p:spPr>
        <p:txBody>
          <a:bodyPr wrap="square" rtlCol="0">
            <a:spAutoFit/>
          </a:bodyPr>
          <a:lstStyle/>
          <a:p>
            <a:r>
              <a:rPr lang="en-US" dirty="0"/>
              <a:t>Progenitor T</a:t>
            </a:r>
            <a:r>
              <a:rPr lang="en-US" baseline="-25000" dirty="0"/>
              <a:t>ex</a:t>
            </a:r>
            <a:r>
              <a:rPr lang="en-US" dirty="0"/>
              <a:t> genes: </a:t>
            </a:r>
            <a:r>
              <a:rPr lang="en-US" b="1" i="1" dirty="0"/>
              <a:t>TNF</a:t>
            </a:r>
            <a:r>
              <a:rPr lang="en-US" dirty="0"/>
              <a:t>, </a:t>
            </a:r>
            <a:r>
              <a:rPr lang="en-US" b="1" i="1" dirty="0"/>
              <a:t>IL7R</a:t>
            </a:r>
            <a:r>
              <a:rPr lang="en-US" dirty="0"/>
              <a:t>, </a:t>
            </a:r>
            <a:r>
              <a:rPr lang="en-US" b="1" i="1" dirty="0"/>
              <a:t>SPRY1</a:t>
            </a:r>
            <a:r>
              <a:rPr lang="en-US" dirty="0"/>
              <a:t>, </a:t>
            </a:r>
            <a:r>
              <a:rPr lang="en-US" b="1" i="1" dirty="0"/>
              <a:t>5</a:t>
            </a:r>
            <a:r>
              <a:rPr lang="en-US" dirty="0"/>
              <a:t>, </a:t>
            </a:r>
            <a:r>
              <a:rPr lang="en-US" b="1" i="1" dirty="0"/>
              <a:t>CD73 (NT5E)</a:t>
            </a:r>
            <a:r>
              <a:rPr lang="en-US" dirty="0"/>
              <a:t>, </a:t>
            </a:r>
            <a:r>
              <a:rPr lang="en-US" b="1" i="1" dirty="0"/>
              <a:t>CCR7</a:t>
            </a:r>
            <a:r>
              <a:rPr lang="en-US" dirty="0"/>
              <a:t>, </a:t>
            </a:r>
            <a:r>
              <a:rPr lang="en-US" b="1" i="1" dirty="0"/>
              <a:t>SELL</a:t>
            </a:r>
            <a:r>
              <a:rPr lang="en-US" i="1" dirty="0"/>
              <a:t>,</a:t>
            </a:r>
            <a:r>
              <a:rPr lang="en-US" b="1" i="1" dirty="0"/>
              <a:t> CD9</a:t>
            </a:r>
            <a:r>
              <a:rPr lang="en-US" i="1" dirty="0"/>
              <a:t>,</a:t>
            </a:r>
            <a:r>
              <a:rPr lang="en-US" b="1" i="1" dirty="0"/>
              <a:t> </a:t>
            </a:r>
            <a:r>
              <a:rPr lang="en-US" i="1" dirty="0"/>
              <a:t>ICOS</a:t>
            </a:r>
            <a:r>
              <a:rPr lang="en-US" dirty="0"/>
              <a:t>, </a:t>
            </a:r>
            <a:r>
              <a:rPr lang="en-US" i="1" dirty="0"/>
              <a:t>TNFSF14</a:t>
            </a:r>
            <a:r>
              <a:rPr lang="en-US" dirty="0"/>
              <a:t>, </a:t>
            </a:r>
            <a:r>
              <a:rPr lang="en-US" i="1" dirty="0"/>
              <a:t>SATB1</a:t>
            </a:r>
            <a:r>
              <a:rPr lang="en-US" dirty="0"/>
              <a:t>, </a:t>
            </a:r>
            <a:r>
              <a:rPr lang="en-US" i="1" dirty="0"/>
              <a:t>CD44</a:t>
            </a:r>
            <a:r>
              <a:rPr lang="en-US" dirty="0"/>
              <a:t>, </a:t>
            </a:r>
            <a:r>
              <a:rPr lang="en-US" i="1" dirty="0"/>
              <a:t>SLAMF6</a:t>
            </a:r>
            <a:r>
              <a:rPr lang="en-US" dirty="0"/>
              <a:t>, </a:t>
            </a:r>
            <a:r>
              <a:rPr lang="en-US" i="1" dirty="0"/>
              <a:t>IL2</a:t>
            </a:r>
            <a:r>
              <a:rPr lang="en-US" dirty="0"/>
              <a:t>, </a:t>
            </a:r>
            <a:r>
              <a:rPr lang="en-US" i="1" dirty="0"/>
              <a:t>MYB</a:t>
            </a:r>
            <a:r>
              <a:rPr lang="en-US" dirty="0"/>
              <a:t>, </a:t>
            </a:r>
            <a:r>
              <a:rPr lang="en-US" i="1" dirty="0"/>
              <a:t>CD83</a:t>
            </a:r>
            <a:r>
              <a:rPr lang="en-US" dirty="0"/>
              <a:t>, </a:t>
            </a:r>
            <a:r>
              <a:rPr lang="en-US" i="1" dirty="0"/>
              <a:t>REL</a:t>
            </a:r>
            <a:r>
              <a:rPr lang="en-US" dirty="0"/>
              <a:t>, </a:t>
            </a:r>
            <a:r>
              <a:rPr lang="en-US" i="1" dirty="0"/>
              <a:t>NFKB1</a:t>
            </a:r>
            <a:r>
              <a:rPr lang="en-US" dirty="0"/>
              <a:t>, </a:t>
            </a:r>
            <a:r>
              <a:rPr lang="en-US" i="1" dirty="0"/>
              <a:t>FOXO1</a:t>
            </a:r>
            <a:r>
              <a:rPr lang="en-US" dirty="0"/>
              <a:t>, </a:t>
            </a:r>
            <a:r>
              <a:rPr lang="en-US" i="1" dirty="0"/>
              <a:t>BTLA</a:t>
            </a:r>
            <a:r>
              <a:rPr lang="en-US" dirty="0"/>
              <a:t>, </a:t>
            </a:r>
            <a:r>
              <a:rPr lang="en-US" i="1" dirty="0"/>
              <a:t>CCR6</a:t>
            </a:r>
            <a:r>
              <a:rPr lang="en-US" dirty="0"/>
              <a:t>, </a:t>
            </a:r>
            <a:r>
              <a:rPr lang="en-US" i="1" dirty="0"/>
              <a:t>CD81</a:t>
            </a:r>
            <a:r>
              <a:rPr lang="en-US" dirty="0"/>
              <a:t>, </a:t>
            </a:r>
            <a:r>
              <a:rPr lang="en-US" i="1" dirty="0"/>
              <a:t>CRTAM</a:t>
            </a:r>
            <a:r>
              <a:rPr lang="en-US" dirty="0"/>
              <a:t>, </a:t>
            </a:r>
            <a:r>
              <a:rPr lang="en-US" i="1" dirty="0"/>
              <a:t>TCF7</a:t>
            </a:r>
            <a:r>
              <a:rPr lang="en-US" dirty="0"/>
              <a:t>, </a:t>
            </a:r>
            <a:r>
              <a:rPr lang="en-US" i="1" dirty="0"/>
              <a:t>ID3</a:t>
            </a:r>
          </a:p>
          <a:p>
            <a:endParaRPr lang="en-US" dirty="0"/>
          </a:p>
          <a:p>
            <a:r>
              <a:rPr lang="en-US" dirty="0">
                <a:solidFill>
                  <a:srgbClr val="28F620"/>
                </a:solidFill>
              </a:rPr>
              <a:t>Effector/terminal T</a:t>
            </a:r>
            <a:r>
              <a:rPr lang="en-US" baseline="-25000" dirty="0">
                <a:solidFill>
                  <a:srgbClr val="28F620"/>
                </a:solidFill>
              </a:rPr>
              <a:t>ex</a:t>
            </a:r>
            <a:r>
              <a:rPr lang="en-US" dirty="0">
                <a:solidFill>
                  <a:srgbClr val="28F620"/>
                </a:solidFill>
              </a:rPr>
              <a:t> genes: </a:t>
            </a:r>
            <a:r>
              <a:rPr lang="en-US" b="1" i="1" dirty="0">
                <a:solidFill>
                  <a:srgbClr val="28F620"/>
                </a:solidFill>
              </a:rPr>
              <a:t>CX3CR1</a:t>
            </a:r>
            <a:r>
              <a:rPr lang="en-US" dirty="0">
                <a:solidFill>
                  <a:srgbClr val="28F620"/>
                </a:solidFill>
              </a:rPr>
              <a:t>, </a:t>
            </a:r>
            <a:r>
              <a:rPr lang="en-US" b="1" i="1" dirty="0">
                <a:solidFill>
                  <a:srgbClr val="28F620"/>
                </a:solidFill>
              </a:rPr>
              <a:t>ZEB2</a:t>
            </a:r>
            <a:r>
              <a:rPr lang="en-US" i="1" dirty="0">
                <a:solidFill>
                  <a:srgbClr val="28F620"/>
                </a:solidFill>
              </a:rPr>
              <a:t>,</a:t>
            </a:r>
            <a:r>
              <a:rPr lang="en-US" b="1" i="1" dirty="0">
                <a:solidFill>
                  <a:srgbClr val="28F620"/>
                </a:solidFill>
              </a:rPr>
              <a:t> </a:t>
            </a:r>
            <a:r>
              <a:rPr lang="en-US" i="1" dirty="0">
                <a:solidFill>
                  <a:srgbClr val="28F620"/>
                </a:solidFill>
              </a:rPr>
              <a:t>CD38</a:t>
            </a:r>
            <a:r>
              <a:rPr lang="en-US" dirty="0">
                <a:solidFill>
                  <a:srgbClr val="28F620"/>
                </a:solidFill>
              </a:rPr>
              <a:t>, </a:t>
            </a:r>
            <a:r>
              <a:rPr lang="en-US" i="1" dirty="0">
                <a:solidFill>
                  <a:srgbClr val="28F620"/>
                </a:solidFill>
              </a:rPr>
              <a:t>PRF1</a:t>
            </a:r>
            <a:r>
              <a:rPr lang="en-US" dirty="0">
                <a:solidFill>
                  <a:srgbClr val="28F620"/>
                </a:solidFill>
              </a:rPr>
              <a:t>, </a:t>
            </a:r>
            <a:r>
              <a:rPr lang="en-US" i="1" dirty="0">
                <a:solidFill>
                  <a:srgbClr val="28F620"/>
                </a:solidFill>
              </a:rPr>
              <a:t>PRDM1</a:t>
            </a:r>
            <a:r>
              <a:rPr lang="en-US" dirty="0">
                <a:solidFill>
                  <a:srgbClr val="28F620"/>
                </a:solidFill>
              </a:rPr>
              <a:t>, </a:t>
            </a:r>
            <a:r>
              <a:rPr lang="en-US" i="1" dirty="0">
                <a:solidFill>
                  <a:srgbClr val="28F620"/>
                </a:solidFill>
              </a:rPr>
              <a:t>GZMB</a:t>
            </a:r>
            <a:r>
              <a:rPr lang="en-US" dirty="0">
                <a:solidFill>
                  <a:srgbClr val="28F620"/>
                </a:solidFill>
              </a:rPr>
              <a:t>, </a:t>
            </a:r>
            <a:r>
              <a:rPr lang="en-US" i="1" dirty="0">
                <a:solidFill>
                  <a:srgbClr val="28F620"/>
                </a:solidFill>
              </a:rPr>
              <a:t>ID2, IFNG</a:t>
            </a:r>
            <a:r>
              <a:rPr lang="en-US" dirty="0">
                <a:solidFill>
                  <a:srgbClr val="28F620"/>
                </a:solidFill>
              </a:rPr>
              <a:t>, </a:t>
            </a:r>
            <a:r>
              <a:rPr lang="en-US" i="1" dirty="0">
                <a:solidFill>
                  <a:srgbClr val="28F620"/>
                </a:solidFill>
              </a:rPr>
              <a:t>CD101</a:t>
            </a:r>
            <a:r>
              <a:rPr lang="en-US" dirty="0">
                <a:solidFill>
                  <a:srgbClr val="28F620"/>
                </a:solidFill>
              </a:rPr>
              <a:t>, </a:t>
            </a:r>
            <a:r>
              <a:rPr lang="en-US" i="1" dirty="0">
                <a:solidFill>
                  <a:srgbClr val="28F620"/>
                </a:solidFill>
              </a:rPr>
              <a:t>ENTPD1 (CD39)</a:t>
            </a:r>
            <a:r>
              <a:rPr lang="en-US" dirty="0">
                <a:solidFill>
                  <a:srgbClr val="28F620"/>
                </a:solidFill>
              </a:rPr>
              <a:t>, </a:t>
            </a:r>
            <a:r>
              <a:rPr lang="en-US" i="1" dirty="0">
                <a:solidFill>
                  <a:srgbClr val="28F620"/>
                </a:solidFill>
              </a:rPr>
              <a:t>HAVCR2 (TIM-3)</a:t>
            </a:r>
            <a:r>
              <a:rPr lang="en-US" dirty="0">
                <a:solidFill>
                  <a:srgbClr val="28F620"/>
                </a:solidFill>
              </a:rPr>
              <a:t>, </a:t>
            </a:r>
            <a:r>
              <a:rPr lang="en-US" i="1" dirty="0">
                <a:solidFill>
                  <a:srgbClr val="28F620"/>
                </a:solidFill>
              </a:rPr>
              <a:t>CD244</a:t>
            </a:r>
            <a:r>
              <a:rPr lang="en-US" dirty="0">
                <a:solidFill>
                  <a:srgbClr val="28F620"/>
                </a:solidFill>
              </a:rPr>
              <a:t>, </a:t>
            </a:r>
            <a:r>
              <a:rPr lang="en-US" i="1" dirty="0">
                <a:solidFill>
                  <a:srgbClr val="28F620"/>
                </a:solidFill>
              </a:rPr>
              <a:t>RUNX1</a:t>
            </a:r>
            <a:r>
              <a:rPr lang="en-US" dirty="0">
                <a:solidFill>
                  <a:srgbClr val="28F620"/>
                </a:solidFill>
              </a:rPr>
              <a:t>, </a:t>
            </a:r>
            <a:r>
              <a:rPr lang="en-US" i="1" dirty="0">
                <a:solidFill>
                  <a:srgbClr val="28F620"/>
                </a:solidFill>
              </a:rPr>
              <a:t>TIGIT</a:t>
            </a:r>
            <a:r>
              <a:rPr lang="en-US" dirty="0">
                <a:solidFill>
                  <a:srgbClr val="28F620"/>
                </a:solidFill>
              </a:rPr>
              <a:t>, </a:t>
            </a:r>
            <a:r>
              <a:rPr lang="en-US" i="1" dirty="0">
                <a:solidFill>
                  <a:srgbClr val="28F620"/>
                </a:solidFill>
              </a:rPr>
              <a:t>PDCD1</a:t>
            </a:r>
            <a:r>
              <a:rPr lang="en-US" dirty="0">
                <a:solidFill>
                  <a:srgbClr val="28F620"/>
                </a:solidFill>
              </a:rPr>
              <a:t>, </a:t>
            </a:r>
            <a:r>
              <a:rPr lang="en-US" i="1" dirty="0">
                <a:solidFill>
                  <a:srgbClr val="28F620"/>
                </a:solidFill>
              </a:rPr>
              <a:t>LAG3, CD244, CD103, CTLA4, EOMES, TBX21, CD69, KLRG1, TOX</a:t>
            </a:r>
          </a:p>
          <a:p>
            <a:endParaRPr lang="en-US" i="1" dirty="0">
              <a:solidFill>
                <a:srgbClr val="28F620"/>
              </a:solidFill>
            </a:endParaRPr>
          </a:p>
          <a:p>
            <a:r>
              <a:rPr lang="en-US" dirty="0"/>
              <a:t>Bold meaning consistent evidence in mean gene coverage plots (CD38, PRF1, PRDM1, GZMB higher only in DP CD57</a:t>
            </a:r>
            <a:r>
              <a:rPr lang="en-US" baseline="30000" dirty="0"/>
              <a:t>+</a:t>
            </a:r>
            <a:r>
              <a:rPr lang="en-US" dirty="0"/>
              <a:t>)</a:t>
            </a:r>
          </a:p>
        </p:txBody>
      </p:sp>
      <p:sp>
        <p:nvSpPr>
          <p:cNvPr id="3" name="TextBox 2">
            <a:extLst>
              <a:ext uri="{FF2B5EF4-FFF2-40B4-BE49-F238E27FC236}">
                <a16:creationId xmlns:a16="http://schemas.microsoft.com/office/drawing/2014/main" id="{4D22E752-897B-DB0F-BD38-8E485C6B5731}"/>
              </a:ext>
            </a:extLst>
          </p:cNvPr>
          <p:cNvSpPr txBox="1"/>
          <p:nvPr/>
        </p:nvSpPr>
        <p:spPr>
          <a:xfrm>
            <a:off x="7926061" y="2312326"/>
            <a:ext cx="1394934" cy="307777"/>
          </a:xfrm>
          <a:prstGeom prst="rect">
            <a:avLst/>
          </a:prstGeom>
          <a:noFill/>
        </p:spPr>
        <p:txBody>
          <a:bodyPr wrap="none" rtlCol="0">
            <a:spAutoFit/>
          </a:bodyPr>
          <a:lstStyle/>
          <a:p>
            <a:r>
              <a:rPr lang="en-US" sz="1400" dirty="0"/>
              <a:t>Up in DP CD127</a:t>
            </a:r>
            <a:r>
              <a:rPr lang="en-US" sz="1400" baseline="30000" dirty="0"/>
              <a:t>+</a:t>
            </a:r>
          </a:p>
        </p:txBody>
      </p:sp>
      <p:sp>
        <p:nvSpPr>
          <p:cNvPr id="4" name="TextBox 3">
            <a:extLst>
              <a:ext uri="{FF2B5EF4-FFF2-40B4-BE49-F238E27FC236}">
                <a16:creationId xmlns:a16="http://schemas.microsoft.com/office/drawing/2014/main" id="{69B8B62D-F4A4-ED19-7AB5-5F717C944C85}"/>
              </a:ext>
            </a:extLst>
          </p:cNvPr>
          <p:cNvSpPr txBox="1"/>
          <p:nvPr/>
        </p:nvSpPr>
        <p:spPr>
          <a:xfrm>
            <a:off x="9981308" y="2312326"/>
            <a:ext cx="1372492" cy="307777"/>
          </a:xfrm>
          <a:prstGeom prst="rect">
            <a:avLst/>
          </a:prstGeom>
          <a:noFill/>
        </p:spPr>
        <p:txBody>
          <a:bodyPr wrap="none" rtlCol="0">
            <a:spAutoFit/>
          </a:bodyPr>
          <a:lstStyle/>
          <a:p>
            <a:r>
              <a:rPr lang="en-US" sz="1400" dirty="0"/>
              <a:t>Up in DP CD127</a:t>
            </a:r>
            <a:r>
              <a:rPr lang="en-US" sz="1400" baseline="30000" dirty="0"/>
              <a:t>-</a:t>
            </a:r>
          </a:p>
        </p:txBody>
      </p:sp>
    </p:spTree>
    <p:extLst>
      <p:ext uri="{BB962C8B-B14F-4D97-AF65-F5344CB8AC3E}">
        <p14:creationId xmlns:p14="http://schemas.microsoft.com/office/powerpoint/2010/main" val="261533388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2714A3-A617-1F20-0B78-73478610BEF1}"/>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E63AD3E5-42C8-7633-43FE-DD996D494D4D}"/>
              </a:ext>
            </a:extLst>
          </p:cNvPr>
          <p:cNvSpPr>
            <a:spLocks noGrp="1"/>
          </p:cNvSpPr>
          <p:nvPr>
            <p:ph type="title"/>
          </p:nvPr>
        </p:nvSpPr>
        <p:spPr/>
        <p:txBody>
          <a:bodyPr/>
          <a:lstStyle/>
          <a:p>
            <a:r>
              <a:rPr lang="en-US" dirty="0"/>
              <a:t>DP T</a:t>
            </a:r>
            <a:r>
              <a:rPr lang="en-US" baseline="-25000" dirty="0"/>
              <a:t>ex</a:t>
            </a:r>
            <a:r>
              <a:rPr lang="en-US" dirty="0"/>
              <a:t> heterogeneity also observed in gene bodies</a:t>
            </a:r>
          </a:p>
        </p:txBody>
      </p:sp>
      <p:pic>
        <p:nvPicPr>
          <p:cNvPr id="9" name="Picture 8">
            <a:extLst>
              <a:ext uri="{FF2B5EF4-FFF2-40B4-BE49-F238E27FC236}">
                <a16:creationId xmlns:a16="http://schemas.microsoft.com/office/drawing/2014/main" id="{A6F39296-D440-6005-880B-2D18D93C68D2}"/>
              </a:ext>
            </a:extLst>
          </p:cNvPr>
          <p:cNvPicPr>
            <a:picLocks noChangeAspect="1"/>
          </p:cNvPicPr>
          <p:nvPr/>
        </p:nvPicPr>
        <p:blipFill>
          <a:blip r:embed="rId3"/>
          <a:stretch>
            <a:fillRect/>
          </a:stretch>
        </p:blipFill>
        <p:spPr>
          <a:xfrm>
            <a:off x="1446321" y="1479272"/>
            <a:ext cx="8549936" cy="5378728"/>
          </a:xfrm>
          <a:prstGeom prst="rect">
            <a:avLst/>
          </a:prstGeom>
        </p:spPr>
      </p:pic>
    </p:spTree>
    <p:extLst>
      <p:ext uri="{BB962C8B-B14F-4D97-AF65-F5344CB8AC3E}">
        <p14:creationId xmlns:p14="http://schemas.microsoft.com/office/powerpoint/2010/main" val="424939211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63F271-7169-1115-1EF3-CE3BF477816E}"/>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B9AD7D28-49C2-0B8B-79CB-FA2C8F40B6BC}"/>
              </a:ext>
            </a:extLst>
          </p:cNvPr>
          <p:cNvSpPr>
            <a:spLocks noGrp="1"/>
          </p:cNvSpPr>
          <p:nvPr>
            <p:ph type="title"/>
          </p:nvPr>
        </p:nvSpPr>
        <p:spPr>
          <a:xfrm>
            <a:off x="838200" y="365125"/>
            <a:ext cx="10839678" cy="1111135"/>
          </a:xfrm>
        </p:spPr>
        <p:txBody>
          <a:bodyPr/>
          <a:lstStyle/>
          <a:p>
            <a:r>
              <a:rPr lang="en-US" dirty="0"/>
              <a:t>Genes with higher coverage in DP CD127</a:t>
            </a:r>
            <a:r>
              <a:rPr lang="en-US" baseline="30000" dirty="0"/>
              <a:t>+</a:t>
            </a:r>
            <a:r>
              <a:rPr lang="en-US" dirty="0"/>
              <a:t> or lower coverage in DP CD127</a:t>
            </a:r>
            <a:r>
              <a:rPr lang="en-US" baseline="30000" dirty="0"/>
              <a:t>-</a:t>
            </a:r>
          </a:p>
        </p:txBody>
      </p:sp>
      <p:pic>
        <p:nvPicPr>
          <p:cNvPr id="10" name="Picture 9">
            <a:extLst>
              <a:ext uri="{FF2B5EF4-FFF2-40B4-BE49-F238E27FC236}">
                <a16:creationId xmlns:a16="http://schemas.microsoft.com/office/drawing/2014/main" id="{B274FF88-FF16-C0C5-1C31-52BE5D536DD1}"/>
              </a:ext>
            </a:extLst>
          </p:cNvPr>
          <p:cNvPicPr>
            <a:picLocks noChangeAspect="1"/>
          </p:cNvPicPr>
          <p:nvPr/>
        </p:nvPicPr>
        <p:blipFill>
          <a:blip r:embed="rId3"/>
          <a:stretch>
            <a:fillRect/>
          </a:stretch>
        </p:blipFill>
        <p:spPr>
          <a:xfrm>
            <a:off x="181069" y="1365844"/>
            <a:ext cx="2826727" cy="2835285"/>
          </a:xfrm>
          <a:prstGeom prst="rect">
            <a:avLst/>
          </a:prstGeom>
        </p:spPr>
      </p:pic>
      <p:pic>
        <p:nvPicPr>
          <p:cNvPr id="14" name="Picture 13">
            <a:extLst>
              <a:ext uri="{FF2B5EF4-FFF2-40B4-BE49-F238E27FC236}">
                <a16:creationId xmlns:a16="http://schemas.microsoft.com/office/drawing/2014/main" id="{AE7C93E2-55F6-399E-5260-494C4D9212F2}"/>
              </a:ext>
            </a:extLst>
          </p:cNvPr>
          <p:cNvPicPr>
            <a:picLocks noChangeAspect="1"/>
          </p:cNvPicPr>
          <p:nvPr/>
        </p:nvPicPr>
        <p:blipFill>
          <a:blip r:embed="rId4"/>
          <a:stretch>
            <a:fillRect/>
          </a:stretch>
        </p:blipFill>
        <p:spPr>
          <a:xfrm>
            <a:off x="3007796" y="1410156"/>
            <a:ext cx="2787286" cy="2796069"/>
          </a:xfrm>
          <a:prstGeom prst="rect">
            <a:avLst/>
          </a:prstGeom>
        </p:spPr>
      </p:pic>
      <p:sp>
        <p:nvSpPr>
          <p:cNvPr id="15" name="TextBox 14">
            <a:extLst>
              <a:ext uri="{FF2B5EF4-FFF2-40B4-BE49-F238E27FC236}">
                <a16:creationId xmlns:a16="http://schemas.microsoft.com/office/drawing/2014/main" id="{8339D5E6-CCFF-EDEA-F7DA-030FB72EB657}"/>
              </a:ext>
            </a:extLst>
          </p:cNvPr>
          <p:cNvSpPr txBox="1"/>
          <p:nvPr/>
        </p:nvSpPr>
        <p:spPr>
          <a:xfrm>
            <a:off x="3987634" y="1410156"/>
            <a:ext cx="582211" cy="369332"/>
          </a:xfrm>
          <a:prstGeom prst="rect">
            <a:avLst/>
          </a:prstGeom>
          <a:noFill/>
        </p:spPr>
        <p:txBody>
          <a:bodyPr wrap="none" rtlCol="0">
            <a:spAutoFit/>
          </a:bodyPr>
          <a:lstStyle/>
          <a:p>
            <a:r>
              <a:rPr lang="en-US" dirty="0"/>
              <a:t>IL7R</a:t>
            </a:r>
          </a:p>
        </p:txBody>
      </p:sp>
      <p:pic>
        <p:nvPicPr>
          <p:cNvPr id="20" name="Picture 19">
            <a:extLst>
              <a:ext uri="{FF2B5EF4-FFF2-40B4-BE49-F238E27FC236}">
                <a16:creationId xmlns:a16="http://schemas.microsoft.com/office/drawing/2014/main" id="{CDF8B91A-0AC4-ECC8-6740-4F93E9ED2B42}"/>
              </a:ext>
            </a:extLst>
          </p:cNvPr>
          <p:cNvPicPr>
            <a:picLocks noChangeAspect="1"/>
          </p:cNvPicPr>
          <p:nvPr/>
        </p:nvPicPr>
        <p:blipFill>
          <a:blip r:embed="rId5"/>
          <a:stretch>
            <a:fillRect/>
          </a:stretch>
        </p:blipFill>
        <p:spPr>
          <a:xfrm>
            <a:off x="9210508" y="1357682"/>
            <a:ext cx="2818187" cy="2835284"/>
          </a:xfrm>
          <a:prstGeom prst="rect">
            <a:avLst/>
          </a:prstGeom>
        </p:spPr>
      </p:pic>
      <p:sp>
        <p:nvSpPr>
          <p:cNvPr id="21" name="TextBox 20">
            <a:extLst>
              <a:ext uri="{FF2B5EF4-FFF2-40B4-BE49-F238E27FC236}">
                <a16:creationId xmlns:a16="http://schemas.microsoft.com/office/drawing/2014/main" id="{A5FD5ABE-A4F9-A67A-55D9-181C6BDD0D1C}"/>
              </a:ext>
            </a:extLst>
          </p:cNvPr>
          <p:cNvSpPr txBox="1"/>
          <p:nvPr/>
        </p:nvSpPr>
        <p:spPr>
          <a:xfrm>
            <a:off x="9966453" y="1291594"/>
            <a:ext cx="1613968" cy="369332"/>
          </a:xfrm>
          <a:prstGeom prst="rect">
            <a:avLst/>
          </a:prstGeom>
          <a:noFill/>
        </p:spPr>
        <p:txBody>
          <a:bodyPr wrap="none" rtlCol="0">
            <a:spAutoFit/>
          </a:bodyPr>
          <a:lstStyle/>
          <a:p>
            <a:r>
              <a:rPr lang="en-US" dirty="0"/>
              <a:t>SPTBN1 (TGF</a:t>
            </a:r>
            <a:r>
              <a:rPr lang="el-GR" i="0" u="none" strike="noStrike" dirty="0">
                <a:effectLst/>
              </a:rPr>
              <a:t>β</a:t>
            </a:r>
            <a:r>
              <a:rPr lang="en-US" dirty="0"/>
              <a:t>)</a:t>
            </a:r>
          </a:p>
        </p:txBody>
      </p:sp>
      <p:sp>
        <p:nvSpPr>
          <p:cNvPr id="22" name="TextBox 21">
            <a:extLst>
              <a:ext uri="{FF2B5EF4-FFF2-40B4-BE49-F238E27FC236}">
                <a16:creationId xmlns:a16="http://schemas.microsoft.com/office/drawing/2014/main" id="{E03DB54A-E75E-233A-C7D0-E834105E1D72}"/>
              </a:ext>
            </a:extLst>
          </p:cNvPr>
          <p:cNvSpPr txBox="1"/>
          <p:nvPr/>
        </p:nvSpPr>
        <p:spPr>
          <a:xfrm>
            <a:off x="859731" y="1333927"/>
            <a:ext cx="1616148" cy="369332"/>
          </a:xfrm>
          <a:prstGeom prst="rect">
            <a:avLst/>
          </a:prstGeom>
          <a:noFill/>
        </p:spPr>
        <p:txBody>
          <a:bodyPr wrap="none" rtlCol="0">
            <a:spAutoFit/>
          </a:bodyPr>
          <a:lstStyle/>
          <a:p>
            <a:r>
              <a:rPr lang="en-US" dirty="0"/>
              <a:t>PDE9A (purine)</a:t>
            </a:r>
          </a:p>
        </p:txBody>
      </p:sp>
      <p:pic>
        <p:nvPicPr>
          <p:cNvPr id="18" name="Picture 17">
            <a:extLst>
              <a:ext uri="{FF2B5EF4-FFF2-40B4-BE49-F238E27FC236}">
                <a16:creationId xmlns:a16="http://schemas.microsoft.com/office/drawing/2014/main" id="{44C9D719-C83F-212F-9644-FC85DF025779}"/>
              </a:ext>
            </a:extLst>
          </p:cNvPr>
          <p:cNvPicPr>
            <a:picLocks noChangeAspect="1"/>
          </p:cNvPicPr>
          <p:nvPr/>
        </p:nvPicPr>
        <p:blipFill>
          <a:blip r:embed="rId6"/>
          <a:stretch>
            <a:fillRect/>
          </a:stretch>
        </p:blipFill>
        <p:spPr>
          <a:xfrm>
            <a:off x="6161845" y="1396898"/>
            <a:ext cx="2787287" cy="2804231"/>
          </a:xfrm>
          <a:prstGeom prst="rect">
            <a:avLst/>
          </a:prstGeom>
        </p:spPr>
      </p:pic>
      <p:sp>
        <p:nvSpPr>
          <p:cNvPr id="19" name="TextBox 18">
            <a:extLst>
              <a:ext uri="{FF2B5EF4-FFF2-40B4-BE49-F238E27FC236}">
                <a16:creationId xmlns:a16="http://schemas.microsoft.com/office/drawing/2014/main" id="{39230ABE-BF94-D270-F3CD-876746B10A88}"/>
              </a:ext>
            </a:extLst>
          </p:cNvPr>
          <p:cNvSpPr txBox="1"/>
          <p:nvPr/>
        </p:nvSpPr>
        <p:spPr>
          <a:xfrm>
            <a:off x="7115182" y="1358013"/>
            <a:ext cx="755335" cy="369332"/>
          </a:xfrm>
          <a:prstGeom prst="rect">
            <a:avLst/>
          </a:prstGeom>
          <a:noFill/>
        </p:spPr>
        <p:txBody>
          <a:bodyPr wrap="none" rtlCol="0">
            <a:spAutoFit/>
          </a:bodyPr>
          <a:lstStyle/>
          <a:p>
            <a:r>
              <a:rPr lang="en-US" dirty="0"/>
              <a:t>GZMK</a:t>
            </a:r>
          </a:p>
        </p:txBody>
      </p:sp>
      <p:pic>
        <p:nvPicPr>
          <p:cNvPr id="33" name="Picture 32">
            <a:extLst>
              <a:ext uri="{FF2B5EF4-FFF2-40B4-BE49-F238E27FC236}">
                <a16:creationId xmlns:a16="http://schemas.microsoft.com/office/drawing/2014/main" id="{CCFB82DC-1569-F3AB-EE03-F148B937DD7F}"/>
              </a:ext>
            </a:extLst>
          </p:cNvPr>
          <p:cNvPicPr>
            <a:picLocks noChangeAspect="1"/>
          </p:cNvPicPr>
          <p:nvPr/>
        </p:nvPicPr>
        <p:blipFill>
          <a:blip r:embed="rId7"/>
          <a:stretch>
            <a:fillRect/>
          </a:stretch>
        </p:blipFill>
        <p:spPr>
          <a:xfrm>
            <a:off x="4546031" y="4053768"/>
            <a:ext cx="2778891" cy="2804231"/>
          </a:xfrm>
          <a:prstGeom prst="rect">
            <a:avLst/>
          </a:prstGeom>
        </p:spPr>
      </p:pic>
      <p:sp>
        <p:nvSpPr>
          <p:cNvPr id="32" name="TextBox 31">
            <a:extLst>
              <a:ext uri="{FF2B5EF4-FFF2-40B4-BE49-F238E27FC236}">
                <a16:creationId xmlns:a16="http://schemas.microsoft.com/office/drawing/2014/main" id="{A03DC10F-B918-F5C5-2EAA-5C8F6CDA7266}"/>
              </a:ext>
            </a:extLst>
          </p:cNvPr>
          <p:cNvSpPr txBox="1"/>
          <p:nvPr/>
        </p:nvSpPr>
        <p:spPr>
          <a:xfrm>
            <a:off x="5326727" y="4030023"/>
            <a:ext cx="1808346" cy="369332"/>
          </a:xfrm>
          <a:prstGeom prst="rect">
            <a:avLst/>
          </a:prstGeom>
          <a:noFill/>
        </p:spPr>
        <p:txBody>
          <a:bodyPr wrap="square" rtlCol="0">
            <a:spAutoFit/>
          </a:bodyPr>
          <a:lstStyle/>
          <a:p>
            <a:r>
              <a:rPr lang="en-US" dirty="0"/>
              <a:t>MDS2 (purine)</a:t>
            </a:r>
          </a:p>
        </p:txBody>
      </p:sp>
    </p:spTree>
    <p:extLst>
      <p:ext uri="{BB962C8B-B14F-4D97-AF65-F5344CB8AC3E}">
        <p14:creationId xmlns:p14="http://schemas.microsoft.com/office/powerpoint/2010/main" val="404109387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63F271-7169-1115-1EF3-CE3BF477816E}"/>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B9AD7D28-49C2-0B8B-79CB-FA2C8F40B6BC}"/>
              </a:ext>
            </a:extLst>
          </p:cNvPr>
          <p:cNvSpPr>
            <a:spLocks noGrp="1"/>
          </p:cNvSpPr>
          <p:nvPr>
            <p:ph type="title"/>
          </p:nvPr>
        </p:nvSpPr>
        <p:spPr>
          <a:xfrm>
            <a:off x="838200" y="365125"/>
            <a:ext cx="10839678" cy="1111135"/>
          </a:xfrm>
        </p:spPr>
        <p:txBody>
          <a:bodyPr/>
          <a:lstStyle/>
          <a:p>
            <a:r>
              <a:rPr lang="en-US" dirty="0"/>
              <a:t>Peaks more accessible in DP CD127</a:t>
            </a:r>
            <a:r>
              <a:rPr lang="en-US" baseline="30000" dirty="0"/>
              <a:t>+ </a:t>
            </a:r>
            <a:r>
              <a:rPr lang="en-US" dirty="0"/>
              <a:t>than both DP CD127</a:t>
            </a:r>
            <a:r>
              <a:rPr lang="en-US" baseline="30000" dirty="0"/>
              <a:t>- </a:t>
            </a:r>
            <a:r>
              <a:rPr lang="en-US" dirty="0"/>
              <a:t>sorts enriched for purine metabolism gene set</a:t>
            </a:r>
            <a:endParaRPr lang="en-US" baseline="30000" dirty="0"/>
          </a:p>
        </p:txBody>
      </p:sp>
      <p:pic>
        <p:nvPicPr>
          <p:cNvPr id="3" name="Picture 2">
            <a:extLst>
              <a:ext uri="{FF2B5EF4-FFF2-40B4-BE49-F238E27FC236}">
                <a16:creationId xmlns:a16="http://schemas.microsoft.com/office/drawing/2014/main" id="{861340F9-3EBF-6903-BEC8-A40A3507F395}"/>
              </a:ext>
            </a:extLst>
          </p:cNvPr>
          <p:cNvPicPr>
            <a:picLocks noChangeAspect="1"/>
          </p:cNvPicPr>
          <p:nvPr/>
        </p:nvPicPr>
        <p:blipFill>
          <a:blip r:embed="rId3"/>
          <a:stretch>
            <a:fillRect/>
          </a:stretch>
        </p:blipFill>
        <p:spPr>
          <a:xfrm>
            <a:off x="282054" y="1414007"/>
            <a:ext cx="5488826" cy="5460908"/>
          </a:xfrm>
          <a:prstGeom prst="rect">
            <a:avLst/>
          </a:prstGeom>
        </p:spPr>
      </p:pic>
      <p:pic>
        <p:nvPicPr>
          <p:cNvPr id="4" name="Picture 3">
            <a:extLst>
              <a:ext uri="{FF2B5EF4-FFF2-40B4-BE49-F238E27FC236}">
                <a16:creationId xmlns:a16="http://schemas.microsoft.com/office/drawing/2014/main" id="{203D7B40-EC96-2A70-1525-A4487715224C}"/>
              </a:ext>
            </a:extLst>
          </p:cNvPr>
          <p:cNvPicPr>
            <a:picLocks noChangeAspect="1"/>
          </p:cNvPicPr>
          <p:nvPr/>
        </p:nvPicPr>
        <p:blipFill>
          <a:blip r:embed="rId4"/>
          <a:stretch>
            <a:fillRect/>
          </a:stretch>
        </p:blipFill>
        <p:spPr>
          <a:xfrm>
            <a:off x="5986357" y="1414008"/>
            <a:ext cx="5471928" cy="5460907"/>
          </a:xfrm>
          <a:prstGeom prst="rect">
            <a:avLst/>
          </a:prstGeom>
        </p:spPr>
      </p:pic>
    </p:spTree>
    <p:extLst>
      <p:ext uri="{BB962C8B-B14F-4D97-AF65-F5344CB8AC3E}">
        <p14:creationId xmlns:p14="http://schemas.microsoft.com/office/powerpoint/2010/main" val="127239006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63F271-7169-1115-1EF3-CE3BF477816E}"/>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B9AD7D28-49C2-0B8B-79CB-FA2C8F40B6BC}"/>
              </a:ext>
            </a:extLst>
          </p:cNvPr>
          <p:cNvSpPr>
            <a:spLocks noGrp="1"/>
          </p:cNvSpPr>
          <p:nvPr>
            <p:ph type="title"/>
          </p:nvPr>
        </p:nvSpPr>
        <p:spPr>
          <a:xfrm>
            <a:off x="838200" y="365125"/>
            <a:ext cx="10839678" cy="1111135"/>
          </a:xfrm>
        </p:spPr>
        <p:txBody>
          <a:bodyPr/>
          <a:lstStyle/>
          <a:p>
            <a:r>
              <a:rPr lang="en-US" dirty="0"/>
              <a:t>Some purine metabolism genes more accessible in DP CD127</a:t>
            </a:r>
            <a:r>
              <a:rPr lang="en-US" baseline="30000" dirty="0"/>
              <a:t>+</a:t>
            </a:r>
            <a:r>
              <a:rPr lang="en-US" dirty="0"/>
              <a:t> than DP CD127</a:t>
            </a:r>
            <a:r>
              <a:rPr lang="en-US" baseline="30000" dirty="0"/>
              <a:t>- </a:t>
            </a:r>
            <a:r>
              <a:rPr lang="en-US" dirty="0"/>
              <a:t>CD8s</a:t>
            </a:r>
          </a:p>
        </p:txBody>
      </p:sp>
      <p:sp>
        <p:nvSpPr>
          <p:cNvPr id="12" name="TextBox 11">
            <a:extLst>
              <a:ext uri="{FF2B5EF4-FFF2-40B4-BE49-F238E27FC236}">
                <a16:creationId xmlns:a16="http://schemas.microsoft.com/office/drawing/2014/main" id="{E837636A-C22D-AC01-9652-7D016C43199D}"/>
              </a:ext>
            </a:extLst>
          </p:cNvPr>
          <p:cNvSpPr txBox="1"/>
          <p:nvPr/>
        </p:nvSpPr>
        <p:spPr>
          <a:xfrm>
            <a:off x="9756083" y="1982386"/>
            <a:ext cx="1327916" cy="369332"/>
          </a:xfrm>
          <a:prstGeom prst="rect">
            <a:avLst/>
          </a:prstGeom>
          <a:noFill/>
        </p:spPr>
        <p:txBody>
          <a:bodyPr wrap="square" rtlCol="0">
            <a:spAutoFit/>
          </a:bodyPr>
          <a:lstStyle/>
          <a:p>
            <a:r>
              <a:rPr lang="en-US" dirty="0"/>
              <a:t>NOG gene</a:t>
            </a:r>
          </a:p>
        </p:txBody>
      </p:sp>
      <p:pic>
        <p:nvPicPr>
          <p:cNvPr id="3" name="Picture 2">
            <a:extLst>
              <a:ext uri="{FF2B5EF4-FFF2-40B4-BE49-F238E27FC236}">
                <a16:creationId xmlns:a16="http://schemas.microsoft.com/office/drawing/2014/main" id="{03F1AACB-4A66-2FDF-BB37-E88600F8ECA6}"/>
              </a:ext>
            </a:extLst>
          </p:cNvPr>
          <p:cNvPicPr>
            <a:picLocks noChangeAspect="1"/>
          </p:cNvPicPr>
          <p:nvPr/>
        </p:nvPicPr>
        <p:blipFill>
          <a:blip r:embed="rId3"/>
          <a:stretch>
            <a:fillRect/>
          </a:stretch>
        </p:blipFill>
        <p:spPr>
          <a:xfrm>
            <a:off x="8157707" y="2474858"/>
            <a:ext cx="4034293" cy="4062847"/>
          </a:xfrm>
          <a:prstGeom prst="rect">
            <a:avLst/>
          </a:prstGeom>
        </p:spPr>
      </p:pic>
      <p:pic>
        <p:nvPicPr>
          <p:cNvPr id="5" name="Picture 4">
            <a:extLst>
              <a:ext uri="{FF2B5EF4-FFF2-40B4-BE49-F238E27FC236}">
                <a16:creationId xmlns:a16="http://schemas.microsoft.com/office/drawing/2014/main" id="{257F0979-FD04-82BD-19F8-17172D4B2AE1}"/>
              </a:ext>
            </a:extLst>
          </p:cNvPr>
          <p:cNvPicPr>
            <a:picLocks noChangeAspect="1"/>
          </p:cNvPicPr>
          <p:nvPr/>
        </p:nvPicPr>
        <p:blipFill>
          <a:blip r:embed="rId4"/>
          <a:stretch>
            <a:fillRect/>
          </a:stretch>
        </p:blipFill>
        <p:spPr>
          <a:xfrm>
            <a:off x="4034294" y="2474858"/>
            <a:ext cx="4220302" cy="4267290"/>
          </a:xfrm>
          <a:prstGeom prst="rect">
            <a:avLst/>
          </a:prstGeom>
        </p:spPr>
      </p:pic>
      <p:sp>
        <p:nvSpPr>
          <p:cNvPr id="7" name="TextBox 6">
            <a:extLst>
              <a:ext uri="{FF2B5EF4-FFF2-40B4-BE49-F238E27FC236}">
                <a16:creationId xmlns:a16="http://schemas.microsoft.com/office/drawing/2014/main" id="{FD8795F2-EE73-5982-C677-FC09C5C1F94E}"/>
              </a:ext>
            </a:extLst>
          </p:cNvPr>
          <p:cNvSpPr txBox="1"/>
          <p:nvPr/>
        </p:nvSpPr>
        <p:spPr>
          <a:xfrm>
            <a:off x="5744781" y="1982386"/>
            <a:ext cx="1327915" cy="369332"/>
          </a:xfrm>
          <a:prstGeom prst="rect">
            <a:avLst/>
          </a:prstGeom>
          <a:noFill/>
        </p:spPr>
        <p:txBody>
          <a:bodyPr wrap="square" rtlCol="0">
            <a:spAutoFit/>
          </a:bodyPr>
          <a:lstStyle/>
          <a:p>
            <a:r>
              <a:rPr lang="en-US" dirty="0"/>
              <a:t>AK4 gene</a:t>
            </a:r>
          </a:p>
        </p:txBody>
      </p:sp>
      <p:pic>
        <p:nvPicPr>
          <p:cNvPr id="9" name="Picture 8">
            <a:extLst>
              <a:ext uri="{FF2B5EF4-FFF2-40B4-BE49-F238E27FC236}">
                <a16:creationId xmlns:a16="http://schemas.microsoft.com/office/drawing/2014/main" id="{885F2D8A-18F2-3D62-DDF9-1024EFDCA2B6}"/>
              </a:ext>
            </a:extLst>
          </p:cNvPr>
          <p:cNvPicPr>
            <a:picLocks noChangeAspect="1"/>
          </p:cNvPicPr>
          <p:nvPr/>
        </p:nvPicPr>
        <p:blipFill>
          <a:blip r:embed="rId5"/>
          <a:stretch>
            <a:fillRect/>
          </a:stretch>
        </p:blipFill>
        <p:spPr>
          <a:xfrm>
            <a:off x="10618" y="2474858"/>
            <a:ext cx="3923940" cy="3904142"/>
          </a:xfrm>
          <a:prstGeom prst="rect">
            <a:avLst/>
          </a:prstGeom>
        </p:spPr>
      </p:pic>
      <p:sp>
        <p:nvSpPr>
          <p:cNvPr id="2" name="TextBox 1">
            <a:extLst>
              <a:ext uri="{FF2B5EF4-FFF2-40B4-BE49-F238E27FC236}">
                <a16:creationId xmlns:a16="http://schemas.microsoft.com/office/drawing/2014/main" id="{36F9FA27-3D18-16BC-9F92-E4A894B77F02}"/>
              </a:ext>
            </a:extLst>
          </p:cNvPr>
          <p:cNvSpPr txBox="1"/>
          <p:nvPr/>
        </p:nvSpPr>
        <p:spPr>
          <a:xfrm>
            <a:off x="497657" y="2608177"/>
            <a:ext cx="1394934" cy="307777"/>
          </a:xfrm>
          <a:prstGeom prst="rect">
            <a:avLst/>
          </a:prstGeom>
          <a:noFill/>
        </p:spPr>
        <p:txBody>
          <a:bodyPr wrap="none" rtlCol="0">
            <a:spAutoFit/>
          </a:bodyPr>
          <a:lstStyle/>
          <a:p>
            <a:r>
              <a:rPr lang="en-US" sz="1400" dirty="0"/>
              <a:t>Up in DP CD127</a:t>
            </a:r>
            <a:r>
              <a:rPr lang="en-US" sz="1400" baseline="30000" dirty="0"/>
              <a:t>+</a:t>
            </a:r>
          </a:p>
        </p:txBody>
      </p:sp>
      <p:sp>
        <p:nvSpPr>
          <p:cNvPr id="4" name="TextBox 3">
            <a:extLst>
              <a:ext uri="{FF2B5EF4-FFF2-40B4-BE49-F238E27FC236}">
                <a16:creationId xmlns:a16="http://schemas.microsoft.com/office/drawing/2014/main" id="{DBBCC8B0-4639-510C-9E1A-60192CEAEEF9}"/>
              </a:ext>
            </a:extLst>
          </p:cNvPr>
          <p:cNvSpPr txBox="1"/>
          <p:nvPr/>
        </p:nvSpPr>
        <p:spPr>
          <a:xfrm>
            <a:off x="2374774" y="2608176"/>
            <a:ext cx="1372492" cy="307777"/>
          </a:xfrm>
          <a:prstGeom prst="rect">
            <a:avLst/>
          </a:prstGeom>
          <a:noFill/>
        </p:spPr>
        <p:txBody>
          <a:bodyPr wrap="none" rtlCol="0">
            <a:spAutoFit/>
          </a:bodyPr>
          <a:lstStyle/>
          <a:p>
            <a:r>
              <a:rPr lang="en-US" sz="1400" dirty="0"/>
              <a:t>Up in DP CD127</a:t>
            </a:r>
            <a:r>
              <a:rPr lang="en-US" sz="1400" baseline="30000" dirty="0"/>
              <a:t>-</a:t>
            </a:r>
          </a:p>
        </p:txBody>
      </p:sp>
    </p:spTree>
    <p:extLst>
      <p:ext uri="{BB962C8B-B14F-4D97-AF65-F5344CB8AC3E}">
        <p14:creationId xmlns:p14="http://schemas.microsoft.com/office/powerpoint/2010/main" val="37898310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0BE9B9-3A4C-97BF-F31D-CE739F62CE30}"/>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4D0DDCD7-4D3D-1171-03A6-62896E60873C}"/>
              </a:ext>
            </a:extLst>
          </p:cNvPr>
          <p:cNvSpPr>
            <a:spLocks noGrp="1"/>
          </p:cNvSpPr>
          <p:nvPr>
            <p:ph type="title"/>
          </p:nvPr>
        </p:nvSpPr>
        <p:spPr>
          <a:xfrm>
            <a:off x="838200" y="365125"/>
            <a:ext cx="4158006" cy="1812467"/>
          </a:xfrm>
        </p:spPr>
        <p:txBody>
          <a:bodyPr>
            <a:normAutofit fontScale="90000"/>
          </a:bodyPr>
          <a:lstStyle/>
          <a:p>
            <a:r>
              <a:rPr lang="en-US" dirty="0"/>
              <a:t>Peaks more accessible in CD127</a:t>
            </a:r>
            <a:r>
              <a:rPr lang="en-US" baseline="30000" dirty="0"/>
              <a:t>+</a:t>
            </a:r>
            <a:r>
              <a:rPr lang="en-US" dirty="0"/>
              <a:t> vs. CD127</a:t>
            </a:r>
            <a:r>
              <a:rPr lang="en-US" baseline="30000" dirty="0"/>
              <a:t>-</a:t>
            </a:r>
            <a:r>
              <a:rPr lang="en-US" dirty="0"/>
              <a:t> also enriched for purine gene set</a:t>
            </a:r>
          </a:p>
        </p:txBody>
      </p:sp>
      <p:pic>
        <p:nvPicPr>
          <p:cNvPr id="2" name="Picture 1">
            <a:extLst>
              <a:ext uri="{FF2B5EF4-FFF2-40B4-BE49-F238E27FC236}">
                <a16:creationId xmlns:a16="http://schemas.microsoft.com/office/drawing/2014/main" id="{BEFF3E33-1281-578E-2167-4CAF075AAE11}"/>
              </a:ext>
            </a:extLst>
          </p:cNvPr>
          <p:cNvPicPr>
            <a:picLocks noChangeAspect="1"/>
          </p:cNvPicPr>
          <p:nvPr/>
        </p:nvPicPr>
        <p:blipFill>
          <a:blip r:embed="rId3"/>
          <a:stretch>
            <a:fillRect/>
          </a:stretch>
        </p:blipFill>
        <p:spPr>
          <a:xfrm>
            <a:off x="5327066" y="0"/>
            <a:ext cx="6864934" cy="6858000"/>
          </a:xfrm>
          <a:prstGeom prst="rect">
            <a:avLst/>
          </a:prstGeom>
        </p:spPr>
      </p:pic>
    </p:spTree>
    <p:extLst>
      <p:ext uri="{BB962C8B-B14F-4D97-AF65-F5344CB8AC3E}">
        <p14:creationId xmlns:p14="http://schemas.microsoft.com/office/powerpoint/2010/main" val="215719431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63F271-7169-1115-1EF3-CE3BF477816E}"/>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B9AD7D28-49C2-0B8B-79CB-FA2C8F40B6BC}"/>
              </a:ext>
            </a:extLst>
          </p:cNvPr>
          <p:cNvSpPr>
            <a:spLocks noGrp="1"/>
          </p:cNvSpPr>
          <p:nvPr>
            <p:ph type="title"/>
          </p:nvPr>
        </p:nvSpPr>
        <p:spPr/>
        <p:txBody>
          <a:bodyPr>
            <a:noAutofit/>
          </a:bodyPr>
          <a:lstStyle/>
          <a:p>
            <a:r>
              <a:rPr lang="en-US" dirty="0"/>
              <a:t>Enrichment of TF motifs in differentially accessible regions between DP CD127</a:t>
            </a:r>
            <a:r>
              <a:rPr lang="en-US" baseline="30000" dirty="0"/>
              <a:t>+/-</a:t>
            </a:r>
            <a:r>
              <a:rPr lang="en-US" dirty="0"/>
              <a:t> ~consistent with differentiation model</a:t>
            </a:r>
          </a:p>
        </p:txBody>
      </p:sp>
      <p:sp>
        <p:nvSpPr>
          <p:cNvPr id="13" name="Content Placeholder 2">
            <a:extLst>
              <a:ext uri="{FF2B5EF4-FFF2-40B4-BE49-F238E27FC236}">
                <a16:creationId xmlns:a16="http://schemas.microsoft.com/office/drawing/2014/main" id="{8AB6C361-C762-FCC1-7580-F0D7926E6895}"/>
              </a:ext>
            </a:extLst>
          </p:cNvPr>
          <p:cNvSpPr>
            <a:spLocks noGrp="1"/>
          </p:cNvSpPr>
          <p:nvPr>
            <p:ph idx="1"/>
          </p:nvPr>
        </p:nvSpPr>
        <p:spPr>
          <a:xfrm>
            <a:off x="838200" y="1919288"/>
            <a:ext cx="3267270" cy="4573587"/>
          </a:xfrm>
        </p:spPr>
        <p:txBody>
          <a:bodyPr>
            <a:normAutofit/>
          </a:bodyPr>
          <a:lstStyle/>
          <a:p>
            <a:pPr marL="514350" indent="-514350">
              <a:buFont typeface="+mj-lt"/>
              <a:buAutoNum type="arabicPeriod"/>
            </a:pPr>
            <a:r>
              <a:rPr lang="en-US" dirty="0">
                <a:sym typeface="Wingdings" pitchFamily="2" charset="2"/>
              </a:rPr>
              <a:t>More progenitor</a:t>
            </a:r>
          </a:p>
          <a:p>
            <a:pPr marL="971550" lvl="1" indent="-514350">
              <a:buFont typeface="+mj-lt"/>
              <a:buAutoNum type="alphaLcParenR"/>
            </a:pPr>
            <a:r>
              <a:rPr lang="en-US" dirty="0">
                <a:sym typeface="Wingdings" pitchFamily="2" charset="2"/>
              </a:rPr>
              <a:t>TCF7</a:t>
            </a:r>
          </a:p>
          <a:p>
            <a:pPr marL="971550" lvl="1" indent="-514350">
              <a:buFont typeface="+mj-lt"/>
              <a:buAutoNum type="alphaLcParenR"/>
            </a:pPr>
            <a:r>
              <a:rPr lang="en-US" dirty="0">
                <a:sym typeface="Wingdings" pitchFamily="2" charset="2"/>
              </a:rPr>
              <a:t>TFDP1?</a:t>
            </a:r>
          </a:p>
          <a:p>
            <a:pPr marL="971550" lvl="1" indent="-514350">
              <a:buFont typeface="+mj-lt"/>
              <a:buAutoNum type="alphaLcParenR"/>
            </a:pPr>
            <a:r>
              <a:rPr lang="en-US" dirty="0">
                <a:sym typeface="Wingdings" pitchFamily="2" charset="2"/>
              </a:rPr>
              <a:t>HOXB4?</a:t>
            </a:r>
          </a:p>
          <a:p>
            <a:pPr marL="514350" indent="-514350">
              <a:buFont typeface="+mj-lt"/>
              <a:buAutoNum type="arabicPeriod"/>
            </a:pPr>
            <a:r>
              <a:rPr lang="en-US" dirty="0">
                <a:sym typeface="Wingdings" pitchFamily="2" charset="2"/>
              </a:rPr>
              <a:t>More terminal</a:t>
            </a:r>
          </a:p>
          <a:p>
            <a:pPr marL="971550" lvl="1" indent="-514350">
              <a:buFont typeface="+mj-lt"/>
              <a:buAutoNum type="alphaLcParenR"/>
            </a:pPr>
            <a:r>
              <a:rPr lang="en-US" dirty="0" err="1">
                <a:sym typeface="Wingdings" pitchFamily="2" charset="2"/>
              </a:rPr>
              <a:t>Tbet</a:t>
            </a:r>
            <a:endParaRPr lang="en-US" dirty="0">
              <a:sym typeface="Wingdings" pitchFamily="2" charset="2"/>
            </a:endParaRPr>
          </a:p>
          <a:p>
            <a:pPr marL="971550" lvl="1" indent="-514350">
              <a:buFont typeface="+mj-lt"/>
              <a:buAutoNum type="alphaLcParenR"/>
            </a:pPr>
            <a:r>
              <a:rPr lang="en-US" dirty="0">
                <a:sym typeface="Wingdings" pitchFamily="2" charset="2"/>
              </a:rPr>
              <a:t>IRF?</a:t>
            </a:r>
          </a:p>
          <a:p>
            <a:pPr marL="971550" lvl="1" indent="-514350">
              <a:buFont typeface="+mj-lt"/>
              <a:buAutoNum type="alphaLcParenR"/>
            </a:pPr>
            <a:r>
              <a:rPr lang="en-US" dirty="0">
                <a:sym typeface="Wingdings" pitchFamily="2" charset="2"/>
              </a:rPr>
              <a:t>MGA?</a:t>
            </a:r>
          </a:p>
          <a:p>
            <a:pPr marL="971550" lvl="1" indent="-514350">
              <a:buFont typeface="+mj-lt"/>
              <a:buAutoNum type="alphaLcParenR"/>
            </a:pPr>
            <a:r>
              <a:rPr lang="en-US" dirty="0">
                <a:sym typeface="Wingdings" pitchFamily="2" charset="2"/>
              </a:rPr>
              <a:t>HIF1A?</a:t>
            </a:r>
          </a:p>
        </p:txBody>
      </p:sp>
      <p:pic>
        <p:nvPicPr>
          <p:cNvPr id="4" name="Picture 3">
            <a:extLst>
              <a:ext uri="{FF2B5EF4-FFF2-40B4-BE49-F238E27FC236}">
                <a16:creationId xmlns:a16="http://schemas.microsoft.com/office/drawing/2014/main" id="{F934F55B-A392-5BC2-05E7-79C784F0AF9F}"/>
              </a:ext>
            </a:extLst>
          </p:cNvPr>
          <p:cNvPicPr>
            <a:picLocks noChangeAspect="1"/>
          </p:cNvPicPr>
          <p:nvPr/>
        </p:nvPicPr>
        <p:blipFill>
          <a:blip r:embed="rId3"/>
          <a:stretch>
            <a:fillRect/>
          </a:stretch>
        </p:blipFill>
        <p:spPr>
          <a:xfrm>
            <a:off x="4105470" y="1757320"/>
            <a:ext cx="7772400" cy="4897521"/>
          </a:xfrm>
          <a:prstGeom prst="rect">
            <a:avLst/>
          </a:prstGeom>
        </p:spPr>
      </p:pic>
    </p:spTree>
    <p:extLst>
      <p:ext uri="{BB962C8B-B14F-4D97-AF65-F5344CB8AC3E}">
        <p14:creationId xmlns:p14="http://schemas.microsoft.com/office/powerpoint/2010/main" val="368077732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4C8223-5E9C-33E2-4F71-DB1B71408870}"/>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7752494C-36AF-1A18-0C69-7F8C3EC8495C}"/>
              </a:ext>
            </a:extLst>
          </p:cNvPr>
          <p:cNvSpPr>
            <a:spLocks noGrp="1"/>
          </p:cNvSpPr>
          <p:nvPr>
            <p:ph type="title"/>
          </p:nvPr>
        </p:nvSpPr>
        <p:spPr/>
        <p:txBody>
          <a:bodyPr>
            <a:normAutofit/>
          </a:bodyPr>
          <a:lstStyle/>
          <a:p>
            <a:r>
              <a:rPr lang="en-US" dirty="0"/>
              <a:t>ROR TF motifs enriched in peaks more accessible in non-exhausted CD127</a:t>
            </a:r>
            <a:r>
              <a:rPr lang="en-US" baseline="30000" dirty="0"/>
              <a:t>+</a:t>
            </a:r>
            <a:r>
              <a:rPr lang="en-US" dirty="0"/>
              <a:t> than DP CD127</a:t>
            </a:r>
            <a:r>
              <a:rPr lang="en-US" baseline="30000" dirty="0"/>
              <a:t>+</a:t>
            </a:r>
          </a:p>
        </p:txBody>
      </p:sp>
      <p:pic>
        <p:nvPicPr>
          <p:cNvPr id="2" name="Picture 1">
            <a:extLst>
              <a:ext uri="{FF2B5EF4-FFF2-40B4-BE49-F238E27FC236}">
                <a16:creationId xmlns:a16="http://schemas.microsoft.com/office/drawing/2014/main" id="{B03FE6C7-3BCA-CB5B-EDEB-43E5BC74C7B2}"/>
              </a:ext>
            </a:extLst>
          </p:cNvPr>
          <p:cNvPicPr>
            <a:picLocks noChangeAspect="1"/>
          </p:cNvPicPr>
          <p:nvPr/>
        </p:nvPicPr>
        <p:blipFill>
          <a:blip r:embed="rId3"/>
          <a:stretch>
            <a:fillRect/>
          </a:stretch>
        </p:blipFill>
        <p:spPr>
          <a:xfrm>
            <a:off x="2059088" y="1690688"/>
            <a:ext cx="7603072" cy="4867752"/>
          </a:xfrm>
          <a:prstGeom prst="rect">
            <a:avLst/>
          </a:prstGeom>
        </p:spPr>
      </p:pic>
    </p:spTree>
    <p:extLst>
      <p:ext uri="{BB962C8B-B14F-4D97-AF65-F5344CB8AC3E}">
        <p14:creationId xmlns:p14="http://schemas.microsoft.com/office/powerpoint/2010/main" val="201658421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E399F0-D58B-610D-655B-D78C40F6AA08}"/>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9D3AAEE5-1DA1-FA3A-6E50-CF2BDD5DB3E2}"/>
              </a:ext>
            </a:extLst>
          </p:cNvPr>
          <p:cNvSpPr>
            <a:spLocks noGrp="1"/>
          </p:cNvSpPr>
          <p:nvPr>
            <p:ph type="title"/>
          </p:nvPr>
        </p:nvSpPr>
        <p:spPr/>
        <p:txBody>
          <a:bodyPr>
            <a:normAutofit/>
          </a:bodyPr>
          <a:lstStyle/>
          <a:p>
            <a:r>
              <a:rPr lang="en-US" dirty="0"/>
              <a:t>CTCF(L) TF motif enriched in peaks more accessible in DN vs. CD127</a:t>
            </a:r>
            <a:r>
              <a:rPr lang="en-US" baseline="30000" dirty="0"/>
              <a:t>+</a:t>
            </a:r>
          </a:p>
        </p:txBody>
      </p:sp>
      <p:pic>
        <p:nvPicPr>
          <p:cNvPr id="3" name="Picture 2">
            <a:extLst>
              <a:ext uri="{FF2B5EF4-FFF2-40B4-BE49-F238E27FC236}">
                <a16:creationId xmlns:a16="http://schemas.microsoft.com/office/drawing/2014/main" id="{F1E5DB2F-17B5-C824-FD7D-7E28C2B06B60}"/>
              </a:ext>
            </a:extLst>
          </p:cNvPr>
          <p:cNvPicPr>
            <a:picLocks noChangeAspect="1"/>
          </p:cNvPicPr>
          <p:nvPr/>
        </p:nvPicPr>
        <p:blipFill>
          <a:blip r:embed="rId3"/>
          <a:stretch>
            <a:fillRect/>
          </a:stretch>
        </p:blipFill>
        <p:spPr>
          <a:xfrm>
            <a:off x="6208333" y="1597137"/>
            <a:ext cx="5977998" cy="3750067"/>
          </a:xfrm>
          <a:prstGeom prst="rect">
            <a:avLst/>
          </a:prstGeom>
        </p:spPr>
      </p:pic>
      <p:pic>
        <p:nvPicPr>
          <p:cNvPr id="4" name="Picture 3">
            <a:extLst>
              <a:ext uri="{FF2B5EF4-FFF2-40B4-BE49-F238E27FC236}">
                <a16:creationId xmlns:a16="http://schemas.microsoft.com/office/drawing/2014/main" id="{EB92BCFD-D65F-47AA-C26F-C69E7EE7C330}"/>
              </a:ext>
            </a:extLst>
          </p:cNvPr>
          <p:cNvPicPr>
            <a:picLocks noChangeAspect="1"/>
          </p:cNvPicPr>
          <p:nvPr/>
        </p:nvPicPr>
        <p:blipFill>
          <a:blip r:embed="rId4"/>
          <a:stretch>
            <a:fillRect/>
          </a:stretch>
        </p:blipFill>
        <p:spPr>
          <a:xfrm>
            <a:off x="0" y="1597138"/>
            <a:ext cx="6096000" cy="3750066"/>
          </a:xfrm>
          <a:prstGeom prst="rect">
            <a:avLst/>
          </a:prstGeom>
        </p:spPr>
      </p:pic>
      <p:pic>
        <p:nvPicPr>
          <p:cNvPr id="7" name="Picture 6">
            <a:extLst>
              <a:ext uri="{FF2B5EF4-FFF2-40B4-BE49-F238E27FC236}">
                <a16:creationId xmlns:a16="http://schemas.microsoft.com/office/drawing/2014/main" id="{A59E5CCA-6ABF-EC62-8652-424E9DAEBD80}"/>
              </a:ext>
            </a:extLst>
          </p:cNvPr>
          <p:cNvPicPr>
            <a:picLocks noChangeAspect="1"/>
          </p:cNvPicPr>
          <p:nvPr/>
        </p:nvPicPr>
        <p:blipFill>
          <a:blip r:embed="rId5"/>
          <a:stretch>
            <a:fillRect/>
          </a:stretch>
        </p:blipFill>
        <p:spPr>
          <a:xfrm>
            <a:off x="116840" y="5588000"/>
            <a:ext cx="4533858" cy="1270000"/>
          </a:xfrm>
          <a:prstGeom prst="rect">
            <a:avLst/>
          </a:prstGeom>
        </p:spPr>
      </p:pic>
      <p:pic>
        <p:nvPicPr>
          <p:cNvPr id="8" name="Picture 7">
            <a:extLst>
              <a:ext uri="{FF2B5EF4-FFF2-40B4-BE49-F238E27FC236}">
                <a16:creationId xmlns:a16="http://schemas.microsoft.com/office/drawing/2014/main" id="{9FB8F427-1C39-4B5F-B1E9-78F4484CA7E6}"/>
              </a:ext>
            </a:extLst>
          </p:cNvPr>
          <p:cNvPicPr>
            <a:picLocks noChangeAspect="1"/>
          </p:cNvPicPr>
          <p:nvPr/>
        </p:nvPicPr>
        <p:blipFill>
          <a:blip r:embed="rId6"/>
          <a:stretch>
            <a:fillRect/>
          </a:stretch>
        </p:blipFill>
        <p:spPr>
          <a:xfrm>
            <a:off x="4650698" y="5344808"/>
            <a:ext cx="5585460" cy="1513192"/>
          </a:xfrm>
          <a:prstGeom prst="rect">
            <a:avLst/>
          </a:prstGeom>
        </p:spPr>
      </p:pic>
      <p:pic>
        <p:nvPicPr>
          <p:cNvPr id="10" name="Picture 9">
            <a:extLst>
              <a:ext uri="{FF2B5EF4-FFF2-40B4-BE49-F238E27FC236}">
                <a16:creationId xmlns:a16="http://schemas.microsoft.com/office/drawing/2014/main" id="{63E5697B-22E2-4E2C-8340-3A04C80AD8C1}"/>
              </a:ext>
            </a:extLst>
          </p:cNvPr>
          <p:cNvPicPr>
            <a:picLocks noChangeAspect="1"/>
          </p:cNvPicPr>
          <p:nvPr/>
        </p:nvPicPr>
        <p:blipFill>
          <a:blip r:embed="rId7"/>
          <a:stretch>
            <a:fillRect/>
          </a:stretch>
        </p:blipFill>
        <p:spPr>
          <a:xfrm>
            <a:off x="2515870" y="4049352"/>
            <a:ext cx="6083300" cy="1536700"/>
          </a:xfrm>
          <a:prstGeom prst="rect">
            <a:avLst/>
          </a:prstGeom>
        </p:spPr>
      </p:pic>
    </p:spTree>
    <p:extLst>
      <p:ext uri="{BB962C8B-B14F-4D97-AF65-F5344CB8AC3E}">
        <p14:creationId xmlns:p14="http://schemas.microsoft.com/office/powerpoint/2010/main" val="483013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63F271-7169-1115-1EF3-CE3BF477816E}"/>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B9AD7D28-49C2-0B8B-79CB-FA2C8F40B6BC}"/>
              </a:ext>
            </a:extLst>
          </p:cNvPr>
          <p:cNvSpPr>
            <a:spLocks noGrp="1"/>
          </p:cNvSpPr>
          <p:nvPr>
            <p:ph type="title"/>
          </p:nvPr>
        </p:nvSpPr>
        <p:spPr>
          <a:xfrm>
            <a:off x="838200" y="365125"/>
            <a:ext cx="10279455" cy="1825625"/>
          </a:xfrm>
        </p:spPr>
        <p:txBody>
          <a:bodyPr>
            <a:normAutofit/>
          </a:bodyPr>
          <a:lstStyle/>
          <a:p>
            <a:r>
              <a:rPr lang="en-US" dirty="0"/>
              <a:t>Cover MT genome to ~685k X depth</a:t>
            </a:r>
          </a:p>
        </p:txBody>
      </p:sp>
      <p:pic>
        <p:nvPicPr>
          <p:cNvPr id="5" name="Picture 4">
            <a:extLst>
              <a:ext uri="{FF2B5EF4-FFF2-40B4-BE49-F238E27FC236}">
                <a16:creationId xmlns:a16="http://schemas.microsoft.com/office/drawing/2014/main" id="{0A746246-C33B-375F-5A31-AF8555D9D897}"/>
              </a:ext>
            </a:extLst>
          </p:cNvPr>
          <p:cNvPicPr>
            <a:picLocks noChangeAspect="1"/>
          </p:cNvPicPr>
          <p:nvPr/>
        </p:nvPicPr>
        <p:blipFill>
          <a:blip r:embed="rId3"/>
          <a:stretch>
            <a:fillRect/>
          </a:stretch>
        </p:blipFill>
        <p:spPr>
          <a:xfrm>
            <a:off x="1350817" y="1552462"/>
            <a:ext cx="8522855" cy="5305538"/>
          </a:xfrm>
          <a:prstGeom prst="rect">
            <a:avLst/>
          </a:prstGeom>
        </p:spPr>
      </p:pic>
    </p:spTree>
    <p:extLst>
      <p:ext uri="{BB962C8B-B14F-4D97-AF65-F5344CB8AC3E}">
        <p14:creationId xmlns:p14="http://schemas.microsoft.com/office/powerpoint/2010/main" val="11740992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1061C2-9DB7-E916-ED2C-2A400C279FE8}"/>
            </a:ext>
          </a:extLst>
        </p:cNvPr>
        <p:cNvGrpSpPr/>
        <p:nvPr/>
      </p:nvGrpSpPr>
      <p:grpSpPr>
        <a:xfrm>
          <a:off x="0" y="0"/>
          <a:ext cx="0" cy="0"/>
          <a:chOff x="0" y="0"/>
          <a:chExt cx="0" cy="0"/>
        </a:xfrm>
      </p:grpSpPr>
      <p:pic>
        <p:nvPicPr>
          <p:cNvPr id="12" name="Picture 11">
            <a:extLst>
              <a:ext uri="{FF2B5EF4-FFF2-40B4-BE49-F238E27FC236}">
                <a16:creationId xmlns:a16="http://schemas.microsoft.com/office/drawing/2014/main" id="{746CAFC2-5F2E-AC91-A4F0-F789C38B9043}"/>
              </a:ext>
            </a:extLst>
          </p:cNvPr>
          <p:cNvPicPr>
            <a:picLocks noChangeAspect="1"/>
          </p:cNvPicPr>
          <p:nvPr/>
        </p:nvPicPr>
        <p:blipFill>
          <a:blip r:embed="rId3"/>
          <a:stretch>
            <a:fillRect/>
          </a:stretch>
        </p:blipFill>
        <p:spPr>
          <a:xfrm>
            <a:off x="1381996" y="5875859"/>
            <a:ext cx="3178812" cy="554444"/>
          </a:xfrm>
          <a:prstGeom prst="rect">
            <a:avLst/>
          </a:prstGeom>
        </p:spPr>
      </p:pic>
      <p:sp>
        <p:nvSpPr>
          <p:cNvPr id="2" name="Title 1">
            <a:extLst>
              <a:ext uri="{FF2B5EF4-FFF2-40B4-BE49-F238E27FC236}">
                <a16:creationId xmlns:a16="http://schemas.microsoft.com/office/drawing/2014/main" id="{21AA1D2D-8188-2C67-3E24-FF1FB4FF1BDD}"/>
              </a:ext>
            </a:extLst>
          </p:cNvPr>
          <p:cNvSpPr>
            <a:spLocks noGrp="1"/>
          </p:cNvSpPr>
          <p:nvPr>
            <p:ph type="title"/>
          </p:nvPr>
        </p:nvSpPr>
        <p:spPr>
          <a:xfrm>
            <a:off x="836341" y="609599"/>
            <a:ext cx="10182179" cy="1375317"/>
          </a:xfrm>
        </p:spPr>
        <p:txBody>
          <a:bodyPr>
            <a:noAutofit/>
          </a:bodyPr>
          <a:lstStyle/>
          <a:p>
            <a:r>
              <a:rPr lang="en-US" dirty="0">
                <a:cs typeface="Arial" panose="020B0604020202020204" pitchFamily="34" charset="0"/>
              </a:rPr>
              <a:t>TIGIT</a:t>
            </a:r>
            <a:r>
              <a:rPr lang="en-US" baseline="30000" dirty="0">
                <a:cs typeface="Arial" panose="020B0604020202020204" pitchFamily="34" charset="0"/>
              </a:rPr>
              <a:t>+</a:t>
            </a:r>
            <a:r>
              <a:rPr lang="en-US" dirty="0">
                <a:cs typeface="Arial" panose="020B0604020202020204" pitchFamily="34" charset="0"/>
              </a:rPr>
              <a:t>KLRG1</a:t>
            </a:r>
            <a:r>
              <a:rPr lang="en-US" baseline="30000" dirty="0">
                <a:cs typeface="Arial" panose="020B0604020202020204" pitchFamily="34" charset="0"/>
              </a:rPr>
              <a:t>+</a:t>
            </a:r>
            <a:r>
              <a:rPr lang="en-US" dirty="0">
                <a:cs typeface="Arial" panose="020B0604020202020204" pitchFamily="34" charset="0"/>
              </a:rPr>
              <a:t> (exhausted-like) non-naïve CD8 frequency positively associates with outcome in T1D</a:t>
            </a:r>
          </a:p>
        </p:txBody>
      </p:sp>
      <p:pic>
        <p:nvPicPr>
          <p:cNvPr id="4" name="Picture 3">
            <a:extLst>
              <a:ext uri="{FF2B5EF4-FFF2-40B4-BE49-F238E27FC236}">
                <a16:creationId xmlns:a16="http://schemas.microsoft.com/office/drawing/2014/main" id="{D30E30A3-59DB-A1FD-9D0C-FCF43E8191B1}"/>
              </a:ext>
            </a:extLst>
          </p:cNvPr>
          <p:cNvPicPr>
            <a:picLocks noChangeAspect="1"/>
          </p:cNvPicPr>
          <p:nvPr/>
        </p:nvPicPr>
        <p:blipFill>
          <a:blip r:embed="rId4"/>
          <a:stretch>
            <a:fillRect/>
          </a:stretch>
        </p:blipFill>
        <p:spPr>
          <a:xfrm>
            <a:off x="690880" y="2090142"/>
            <a:ext cx="3937000" cy="3914110"/>
          </a:xfrm>
          <a:prstGeom prst="rect">
            <a:avLst/>
          </a:prstGeom>
        </p:spPr>
      </p:pic>
      <p:sp>
        <p:nvSpPr>
          <p:cNvPr id="9" name="TextBox 8">
            <a:extLst>
              <a:ext uri="{FF2B5EF4-FFF2-40B4-BE49-F238E27FC236}">
                <a16:creationId xmlns:a16="http://schemas.microsoft.com/office/drawing/2014/main" id="{7D2CED4F-4909-9DBB-765F-638C8D10F348}"/>
              </a:ext>
            </a:extLst>
          </p:cNvPr>
          <p:cNvSpPr txBox="1"/>
          <p:nvPr/>
        </p:nvSpPr>
        <p:spPr>
          <a:xfrm>
            <a:off x="1351280" y="6420812"/>
            <a:ext cx="6096000" cy="369332"/>
          </a:xfrm>
          <a:prstGeom prst="rect">
            <a:avLst/>
          </a:prstGeom>
          <a:noFill/>
        </p:spPr>
        <p:txBody>
          <a:bodyPr wrap="square">
            <a:spAutoFit/>
          </a:bodyPr>
          <a:lstStyle/>
          <a:p>
            <a:r>
              <a:rPr lang="en-US" dirty="0"/>
              <a:t>Diggins et al. (2021) </a:t>
            </a:r>
            <a:r>
              <a:rPr lang="en-US" i="1" dirty="0"/>
              <a:t>JCI Insight</a:t>
            </a:r>
          </a:p>
        </p:txBody>
      </p:sp>
      <p:pic>
        <p:nvPicPr>
          <p:cNvPr id="10" name="Picture 9">
            <a:extLst>
              <a:ext uri="{FF2B5EF4-FFF2-40B4-BE49-F238E27FC236}">
                <a16:creationId xmlns:a16="http://schemas.microsoft.com/office/drawing/2014/main" id="{7C18A4BA-360C-9D16-10B4-6A0A0389E52D}"/>
              </a:ext>
            </a:extLst>
          </p:cNvPr>
          <p:cNvPicPr>
            <a:picLocks noChangeAspect="1"/>
          </p:cNvPicPr>
          <p:nvPr/>
        </p:nvPicPr>
        <p:blipFill>
          <a:blip r:embed="rId5"/>
          <a:stretch>
            <a:fillRect/>
          </a:stretch>
        </p:blipFill>
        <p:spPr>
          <a:xfrm>
            <a:off x="5588082" y="2266379"/>
            <a:ext cx="6578518" cy="3476730"/>
          </a:xfrm>
          <a:prstGeom prst="rect">
            <a:avLst/>
          </a:prstGeom>
        </p:spPr>
      </p:pic>
      <p:sp>
        <p:nvSpPr>
          <p:cNvPr id="11" name="TextBox 10">
            <a:extLst>
              <a:ext uri="{FF2B5EF4-FFF2-40B4-BE49-F238E27FC236}">
                <a16:creationId xmlns:a16="http://schemas.microsoft.com/office/drawing/2014/main" id="{0035FA07-E773-6653-2B4A-0E977B735C05}"/>
              </a:ext>
            </a:extLst>
          </p:cNvPr>
          <p:cNvSpPr txBox="1"/>
          <p:nvPr/>
        </p:nvSpPr>
        <p:spPr>
          <a:xfrm>
            <a:off x="7447280" y="6420812"/>
            <a:ext cx="1624804" cy="369332"/>
          </a:xfrm>
          <a:prstGeom prst="rect">
            <a:avLst/>
          </a:prstGeom>
          <a:noFill/>
        </p:spPr>
        <p:txBody>
          <a:bodyPr wrap="none" rtlCol="0">
            <a:spAutoFit/>
          </a:bodyPr>
          <a:lstStyle/>
          <a:p>
            <a:r>
              <a:rPr lang="en-US" dirty="0"/>
              <a:t>Joshua Centore</a:t>
            </a:r>
          </a:p>
        </p:txBody>
      </p:sp>
    </p:spTree>
    <p:extLst>
      <p:ext uri="{BB962C8B-B14F-4D97-AF65-F5344CB8AC3E}">
        <p14:creationId xmlns:p14="http://schemas.microsoft.com/office/powerpoint/2010/main" val="22654990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115F74-863C-B4DD-49C7-6AD482CEB92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186E29-382E-14D9-0716-32324BA64C75}"/>
              </a:ext>
            </a:extLst>
          </p:cNvPr>
          <p:cNvSpPr>
            <a:spLocks noGrp="1"/>
          </p:cNvSpPr>
          <p:nvPr>
            <p:ph type="title"/>
          </p:nvPr>
        </p:nvSpPr>
        <p:spPr>
          <a:xfrm>
            <a:off x="838200" y="593725"/>
            <a:ext cx="10515600" cy="1325563"/>
          </a:xfrm>
        </p:spPr>
        <p:txBody>
          <a:bodyPr>
            <a:normAutofit/>
          </a:bodyPr>
          <a:lstStyle/>
          <a:p>
            <a:r>
              <a:rPr lang="en-US" dirty="0"/>
              <a:t>Bimodal distribution of MT SNV frequencies</a:t>
            </a:r>
          </a:p>
        </p:txBody>
      </p:sp>
      <p:sp>
        <p:nvSpPr>
          <p:cNvPr id="4" name="TextBox 3">
            <a:extLst>
              <a:ext uri="{FF2B5EF4-FFF2-40B4-BE49-F238E27FC236}">
                <a16:creationId xmlns:a16="http://schemas.microsoft.com/office/drawing/2014/main" id="{614CE5AA-5C65-FAFF-24E6-1BE644D5C9C5}"/>
              </a:ext>
            </a:extLst>
          </p:cNvPr>
          <p:cNvSpPr txBox="1"/>
          <p:nvPr/>
        </p:nvSpPr>
        <p:spPr>
          <a:xfrm>
            <a:off x="4007798" y="3709565"/>
            <a:ext cx="184731" cy="369332"/>
          </a:xfrm>
          <a:prstGeom prst="rect">
            <a:avLst/>
          </a:prstGeom>
          <a:noFill/>
        </p:spPr>
        <p:txBody>
          <a:bodyPr wrap="none" rtlCol="0">
            <a:spAutoFit/>
          </a:bodyPr>
          <a:lstStyle/>
          <a:p>
            <a:endParaRPr lang="en-US" dirty="0">
              <a:solidFill>
                <a:srgbClr val="FF0000"/>
              </a:solidFill>
            </a:endParaRPr>
          </a:p>
        </p:txBody>
      </p:sp>
      <p:pic>
        <p:nvPicPr>
          <p:cNvPr id="3" name="Picture 2">
            <a:extLst>
              <a:ext uri="{FF2B5EF4-FFF2-40B4-BE49-F238E27FC236}">
                <a16:creationId xmlns:a16="http://schemas.microsoft.com/office/drawing/2014/main" id="{D32A01D0-763C-7E2D-4DE9-E4DE21FF6BFC}"/>
              </a:ext>
            </a:extLst>
          </p:cNvPr>
          <p:cNvPicPr>
            <a:picLocks noChangeAspect="1"/>
          </p:cNvPicPr>
          <p:nvPr/>
        </p:nvPicPr>
        <p:blipFill>
          <a:blip r:embed="rId3"/>
          <a:stretch>
            <a:fillRect/>
          </a:stretch>
        </p:blipFill>
        <p:spPr>
          <a:xfrm>
            <a:off x="1539240" y="1573349"/>
            <a:ext cx="8407400" cy="5284651"/>
          </a:xfrm>
          <a:prstGeom prst="rect">
            <a:avLst/>
          </a:prstGeom>
        </p:spPr>
      </p:pic>
    </p:spTree>
    <p:extLst>
      <p:ext uri="{BB962C8B-B14F-4D97-AF65-F5344CB8AC3E}">
        <p14:creationId xmlns:p14="http://schemas.microsoft.com/office/powerpoint/2010/main" val="12880172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72A2B9-1797-0A12-EE66-AA7EEC0CE34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0C92941-879A-1B63-97BF-5F031D6D6513}"/>
              </a:ext>
            </a:extLst>
          </p:cNvPr>
          <p:cNvSpPr>
            <a:spLocks noGrp="1"/>
          </p:cNvSpPr>
          <p:nvPr>
            <p:ph type="title"/>
          </p:nvPr>
        </p:nvSpPr>
        <p:spPr>
          <a:xfrm>
            <a:off x="836341" y="609599"/>
            <a:ext cx="10182179" cy="1375317"/>
          </a:xfrm>
        </p:spPr>
        <p:txBody>
          <a:bodyPr>
            <a:noAutofit/>
          </a:bodyPr>
          <a:lstStyle/>
          <a:p>
            <a:r>
              <a:rPr lang="en-US" dirty="0">
                <a:cs typeface="Arial" panose="020B0604020202020204" pitchFamily="34" charset="0"/>
              </a:rPr>
              <a:t>TIGIT</a:t>
            </a:r>
            <a:r>
              <a:rPr lang="en-US" baseline="30000" dirty="0">
                <a:cs typeface="Arial" panose="020B0604020202020204" pitchFamily="34" charset="0"/>
              </a:rPr>
              <a:t>+</a:t>
            </a:r>
            <a:r>
              <a:rPr lang="en-US" dirty="0">
                <a:cs typeface="Arial" panose="020B0604020202020204" pitchFamily="34" charset="0"/>
              </a:rPr>
              <a:t>KLRG1</a:t>
            </a:r>
            <a:r>
              <a:rPr lang="en-US" baseline="30000" dirty="0">
                <a:cs typeface="Arial" panose="020B0604020202020204" pitchFamily="34" charset="0"/>
              </a:rPr>
              <a:t>+</a:t>
            </a:r>
            <a:r>
              <a:rPr lang="en-US" dirty="0">
                <a:cs typeface="Arial" panose="020B0604020202020204" pitchFamily="34" charset="0"/>
              </a:rPr>
              <a:t> non-naïve CD8 subset frequencies also positively associate with outcome in T1D</a:t>
            </a:r>
          </a:p>
        </p:txBody>
      </p:sp>
      <p:sp>
        <p:nvSpPr>
          <p:cNvPr id="9" name="TextBox 8">
            <a:extLst>
              <a:ext uri="{FF2B5EF4-FFF2-40B4-BE49-F238E27FC236}">
                <a16:creationId xmlns:a16="http://schemas.microsoft.com/office/drawing/2014/main" id="{03A6C701-3EDE-0124-F1F7-3413A38C6251}"/>
              </a:ext>
            </a:extLst>
          </p:cNvPr>
          <p:cNvSpPr txBox="1"/>
          <p:nvPr/>
        </p:nvSpPr>
        <p:spPr>
          <a:xfrm>
            <a:off x="1610910" y="6222729"/>
            <a:ext cx="6096000" cy="369332"/>
          </a:xfrm>
          <a:prstGeom prst="rect">
            <a:avLst/>
          </a:prstGeom>
          <a:noFill/>
        </p:spPr>
        <p:txBody>
          <a:bodyPr wrap="square">
            <a:spAutoFit/>
          </a:bodyPr>
          <a:lstStyle/>
          <a:p>
            <a:r>
              <a:rPr lang="en-US" dirty="0"/>
              <a:t>Diggins et al. (2021) </a:t>
            </a:r>
            <a:r>
              <a:rPr lang="en-US" i="1" dirty="0"/>
              <a:t>JCI Insight</a:t>
            </a:r>
          </a:p>
        </p:txBody>
      </p:sp>
      <p:pic>
        <p:nvPicPr>
          <p:cNvPr id="10" name="Picture 9">
            <a:extLst>
              <a:ext uri="{FF2B5EF4-FFF2-40B4-BE49-F238E27FC236}">
                <a16:creationId xmlns:a16="http://schemas.microsoft.com/office/drawing/2014/main" id="{64427E27-03BE-C900-3378-3E79AD3B7719}"/>
              </a:ext>
            </a:extLst>
          </p:cNvPr>
          <p:cNvPicPr>
            <a:picLocks noChangeAspect="1"/>
          </p:cNvPicPr>
          <p:nvPr/>
        </p:nvPicPr>
        <p:blipFill>
          <a:blip r:embed="rId3"/>
          <a:stretch>
            <a:fillRect/>
          </a:stretch>
        </p:blipFill>
        <p:spPr>
          <a:xfrm>
            <a:off x="755650" y="1984916"/>
            <a:ext cx="5066030" cy="4082515"/>
          </a:xfrm>
          <a:prstGeom prst="rect">
            <a:avLst/>
          </a:prstGeom>
        </p:spPr>
      </p:pic>
      <p:sp>
        <p:nvSpPr>
          <p:cNvPr id="11" name="TextBox 10">
            <a:extLst>
              <a:ext uri="{FF2B5EF4-FFF2-40B4-BE49-F238E27FC236}">
                <a16:creationId xmlns:a16="http://schemas.microsoft.com/office/drawing/2014/main" id="{A4877734-8D78-FD5B-EA50-6043419B8FA8}"/>
              </a:ext>
            </a:extLst>
          </p:cNvPr>
          <p:cNvSpPr txBox="1"/>
          <p:nvPr/>
        </p:nvSpPr>
        <p:spPr>
          <a:xfrm>
            <a:off x="8081731" y="6222729"/>
            <a:ext cx="1624804" cy="369332"/>
          </a:xfrm>
          <a:prstGeom prst="rect">
            <a:avLst/>
          </a:prstGeom>
          <a:noFill/>
        </p:spPr>
        <p:txBody>
          <a:bodyPr wrap="none" rtlCol="0">
            <a:spAutoFit/>
          </a:bodyPr>
          <a:lstStyle/>
          <a:p>
            <a:r>
              <a:rPr lang="en-US" dirty="0"/>
              <a:t>Joshua Centore</a:t>
            </a:r>
          </a:p>
        </p:txBody>
      </p:sp>
      <p:pic>
        <p:nvPicPr>
          <p:cNvPr id="12" name="Picture 11">
            <a:extLst>
              <a:ext uri="{FF2B5EF4-FFF2-40B4-BE49-F238E27FC236}">
                <a16:creationId xmlns:a16="http://schemas.microsoft.com/office/drawing/2014/main" id="{22B6E54E-FCE1-1E7A-4A86-B50C34B4EFFB}"/>
              </a:ext>
            </a:extLst>
          </p:cNvPr>
          <p:cNvPicPr>
            <a:picLocks noChangeAspect="1"/>
          </p:cNvPicPr>
          <p:nvPr/>
        </p:nvPicPr>
        <p:blipFill>
          <a:blip r:embed="rId4"/>
          <a:stretch>
            <a:fillRect/>
          </a:stretch>
        </p:blipFill>
        <p:spPr>
          <a:xfrm>
            <a:off x="6540819" y="2519196"/>
            <a:ext cx="5234152" cy="2733391"/>
          </a:xfrm>
          <a:prstGeom prst="rect">
            <a:avLst/>
          </a:prstGeom>
        </p:spPr>
      </p:pic>
    </p:spTree>
    <p:extLst>
      <p:ext uri="{BB962C8B-B14F-4D97-AF65-F5344CB8AC3E}">
        <p14:creationId xmlns:p14="http://schemas.microsoft.com/office/powerpoint/2010/main" val="39920503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3E94CA-C0C6-E23B-A888-1E9115DFAB5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D86C478-EB91-695F-985F-B38545DF3023}"/>
              </a:ext>
            </a:extLst>
          </p:cNvPr>
          <p:cNvSpPr>
            <a:spLocks noGrp="1"/>
          </p:cNvSpPr>
          <p:nvPr>
            <p:ph type="title"/>
          </p:nvPr>
        </p:nvSpPr>
        <p:spPr>
          <a:xfrm>
            <a:off x="838199" y="593725"/>
            <a:ext cx="10669860" cy="1325563"/>
          </a:xfrm>
        </p:spPr>
        <p:txBody>
          <a:bodyPr>
            <a:normAutofit/>
          </a:bodyPr>
          <a:lstStyle/>
          <a:p>
            <a:r>
              <a:rPr lang="en-US" dirty="0"/>
              <a:t>F</a:t>
            </a:r>
            <a:r>
              <a:rPr lang="en-US" sz="3600" dirty="0"/>
              <a:t>requency of TIGIT</a:t>
            </a:r>
            <a:r>
              <a:rPr lang="en-US" sz="3600" baseline="30000" dirty="0"/>
              <a:t>-</a:t>
            </a:r>
            <a:r>
              <a:rPr lang="en-US" sz="3600" dirty="0"/>
              <a:t>KLRG1</a:t>
            </a:r>
            <a:r>
              <a:rPr lang="en-US" sz="3600" baseline="30000" dirty="0"/>
              <a:t>+</a:t>
            </a:r>
            <a:r>
              <a:rPr lang="en-US" sz="3600" dirty="0"/>
              <a:t>CD127</a:t>
            </a:r>
            <a:r>
              <a:rPr lang="en-US" sz="3600" baseline="30000" dirty="0"/>
              <a:t>+</a:t>
            </a:r>
            <a:r>
              <a:rPr lang="en-US" sz="3600" dirty="0"/>
              <a:t> non-naïve CD8s negatively associates with outcome in T1D</a:t>
            </a:r>
            <a:endParaRPr lang="en-US" dirty="0"/>
          </a:p>
        </p:txBody>
      </p:sp>
      <p:sp>
        <p:nvSpPr>
          <p:cNvPr id="53" name="TextBox 52">
            <a:extLst>
              <a:ext uri="{FF2B5EF4-FFF2-40B4-BE49-F238E27FC236}">
                <a16:creationId xmlns:a16="http://schemas.microsoft.com/office/drawing/2014/main" id="{084A3DAD-4D80-877A-3738-CC9763F53D4A}"/>
              </a:ext>
            </a:extLst>
          </p:cNvPr>
          <p:cNvSpPr txBox="1"/>
          <p:nvPr/>
        </p:nvSpPr>
        <p:spPr>
          <a:xfrm>
            <a:off x="4677449" y="6264275"/>
            <a:ext cx="1624804" cy="369332"/>
          </a:xfrm>
          <a:prstGeom prst="rect">
            <a:avLst/>
          </a:prstGeom>
          <a:noFill/>
        </p:spPr>
        <p:txBody>
          <a:bodyPr wrap="none" rtlCol="0">
            <a:spAutoFit/>
          </a:bodyPr>
          <a:lstStyle/>
          <a:p>
            <a:r>
              <a:rPr lang="en-US" dirty="0"/>
              <a:t>Joshua Centore</a:t>
            </a:r>
          </a:p>
        </p:txBody>
      </p:sp>
      <p:graphicFrame>
        <p:nvGraphicFramePr>
          <p:cNvPr id="6" name="Object 5">
            <a:extLst>
              <a:ext uri="{FF2B5EF4-FFF2-40B4-BE49-F238E27FC236}">
                <a16:creationId xmlns:a16="http://schemas.microsoft.com/office/drawing/2014/main" id="{98AF8FB4-0A9B-62E0-59A2-DA74B8203F6E}"/>
              </a:ext>
            </a:extLst>
          </p:cNvPr>
          <p:cNvGraphicFramePr>
            <a:graphicFrameLocks noChangeAspect="1"/>
          </p:cNvGraphicFramePr>
          <p:nvPr>
            <p:extLst>
              <p:ext uri="{D42A27DB-BD31-4B8C-83A1-F6EECF244321}">
                <p14:modId xmlns:p14="http://schemas.microsoft.com/office/powerpoint/2010/main" val="811639606"/>
              </p:ext>
            </p:extLst>
          </p:nvPr>
        </p:nvGraphicFramePr>
        <p:xfrm>
          <a:off x="-72239" y="2309506"/>
          <a:ext cx="3844137" cy="2723794"/>
        </p:xfrm>
        <a:graphic>
          <a:graphicData uri="http://schemas.openxmlformats.org/presentationml/2006/ole">
            <mc:AlternateContent xmlns:mc="http://schemas.openxmlformats.org/markup-compatibility/2006">
              <mc:Choice xmlns:v="urn:schemas-microsoft-com:vml" Requires="v">
                <p:oleObj name="Prism 10" r:id="rId3" imgW="4195581" imgH="2974512" progId="Prism10.Document">
                  <p:embed/>
                </p:oleObj>
              </mc:Choice>
              <mc:Fallback>
                <p:oleObj name="Prism 10" r:id="rId3" imgW="4195581" imgH="2974512" progId="Prism10.Document">
                  <p:embed/>
                  <p:pic>
                    <p:nvPicPr>
                      <p:cNvPr id="3" name="Object 2">
                        <a:extLst>
                          <a:ext uri="{FF2B5EF4-FFF2-40B4-BE49-F238E27FC236}">
                            <a16:creationId xmlns:a16="http://schemas.microsoft.com/office/drawing/2014/main" id="{442AD7CA-55A3-9EDC-ECB4-47E19971F7F4}"/>
                          </a:ext>
                        </a:extLst>
                      </p:cNvPr>
                      <p:cNvPicPr/>
                      <p:nvPr/>
                    </p:nvPicPr>
                    <p:blipFill>
                      <a:blip r:embed="rId4"/>
                      <a:stretch>
                        <a:fillRect/>
                      </a:stretch>
                    </p:blipFill>
                    <p:spPr>
                      <a:xfrm>
                        <a:off x="-72239" y="2309506"/>
                        <a:ext cx="3844137" cy="2723794"/>
                      </a:xfrm>
                      <a:prstGeom prst="rect">
                        <a:avLst/>
                      </a:prstGeom>
                    </p:spPr>
                  </p:pic>
                </p:oleObj>
              </mc:Fallback>
            </mc:AlternateContent>
          </a:graphicData>
        </a:graphic>
      </p:graphicFrame>
      <p:graphicFrame>
        <p:nvGraphicFramePr>
          <p:cNvPr id="8" name="Object 7">
            <a:extLst>
              <a:ext uri="{FF2B5EF4-FFF2-40B4-BE49-F238E27FC236}">
                <a16:creationId xmlns:a16="http://schemas.microsoft.com/office/drawing/2014/main" id="{0DD5B4FF-96B8-904E-A693-F40AE4A0B913}"/>
              </a:ext>
            </a:extLst>
          </p:cNvPr>
          <p:cNvGraphicFramePr>
            <a:graphicFrameLocks noChangeAspect="1"/>
          </p:cNvGraphicFramePr>
          <p:nvPr>
            <p:extLst>
              <p:ext uri="{D42A27DB-BD31-4B8C-83A1-F6EECF244321}">
                <p14:modId xmlns:p14="http://schemas.microsoft.com/office/powerpoint/2010/main" val="2838533332"/>
              </p:ext>
            </p:extLst>
          </p:nvPr>
        </p:nvGraphicFramePr>
        <p:xfrm>
          <a:off x="3655664" y="2307206"/>
          <a:ext cx="3671601" cy="2726094"/>
        </p:xfrm>
        <a:graphic>
          <a:graphicData uri="http://schemas.openxmlformats.org/presentationml/2006/ole">
            <mc:AlternateContent xmlns:mc="http://schemas.openxmlformats.org/markup-compatibility/2006">
              <mc:Choice xmlns:v="urn:schemas-microsoft-com:vml" Requires="v">
                <p:oleObj name="Prism 10" r:id="rId5" imgW="4005069" imgH="2974512" progId="Prism10.Document">
                  <p:embed/>
                </p:oleObj>
              </mc:Choice>
              <mc:Fallback>
                <p:oleObj name="Prism 10" r:id="rId5" imgW="4005069" imgH="2974512" progId="Prism10.Document">
                  <p:embed/>
                  <p:pic>
                    <p:nvPicPr>
                      <p:cNvPr id="5" name="Object 4">
                        <a:extLst>
                          <a:ext uri="{FF2B5EF4-FFF2-40B4-BE49-F238E27FC236}">
                            <a16:creationId xmlns:a16="http://schemas.microsoft.com/office/drawing/2014/main" id="{2D3E1E4C-7A91-51CD-CC00-18FA553F4AA5}"/>
                          </a:ext>
                        </a:extLst>
                      </p:cNvPr>
                      <p:cNvPicPr/>
                      <p:nvPr/>
                    </p:nvPicPr>
                    <p:blipFill>
                      <a:blip r:embed="rId6"/>
                      <a:stretch>
                        <a:fillRect/>
                      </a:stretch>
                    </p:blipFill>
                    <p:spPr>
                      <a:xfrm>
                        <a:off x="3655664" y="2307206"/>
                        <a:ext cx="3671601" cy="2726094"/>
                      </a:xfrm>
                      <a:prstGeom prst="rect">
                        <a:avLst/>
                      </a:prstGeom>
                    </p:spPr>
                  </p:pic>
                </p:oleObj>
              </mc:Fallback>
            </mc:AlternateContent>
          </a:graphicData>
        </a:graphic>
      </p:graphicFrame>
      <p:sp>
        <p:nvSpPr>
          <p:cNvPr id="9" name="TextBox 8">
            <a:extLst>
              <a:ext uri="{FF2B5EF4-FFF2-40B4-BE49-F238E27FC236}">
                <a16:creationId xmlns:a16="http://schemas.microsoft.com/office/drawing/2014/main" id="{1275FE75-65F9-AE58-E2C4-634B669E94E6}"/>
              </a:ext>
            </a:extLst>
          </p:cNvPr>
          <p:cNvSpPr txBox="1"/>
          <p:nvPr/>
        </p:nvSpPr>
        <p:spPr>
          <a:xfrm>
            <a:off x="5929744" y="3899284"/>
            <a:ext cx="1482734" cy="369332"/>
          </a:xfrm>
          <a:prstGeom prst="rect">
            <a:avLst/>
          </a:prstGeom>
          <a:noFill/>
        </p:spPr>
        <p:txBody>
          <a:bodyPr wrap="square" rtlCol="0">
            <a:spAutoFit/>
          </a:bodyPr>
          <a:lstStyle/>
          <a:p>
            <a:r>
              <a:rPr lang="en-US" dirty="0"/>
              <a:t>*P=0.0066</a:t>
            </a:r>
          </a:p>
        </p:txBody>
      </p:sp>
      <p:sp>
        <p:nvSpPr>
          <p:cNvPr id="10" name="TextBox 9">
            <a:extLst>
              <a:ext uri="{FF2B5EF4-FFF2-40B4-BE49-F238E27FC236}">
                <a16:creationId xmlns:a16="http://schemas.microsoft.com/office/drawing/2014/main" id="{9CBA689A-AB44-92E2-FBC8-264A4EC92E45}"/>
              </a:ext>
            </a:extLst>
          </p:cNvPr>
          <p:cNvSpPr txBox="1"/>
          <p:nvPr/>
        </p:nvSpPr>
        <p:spPr>
          <a:xfrm>
            <a:off x="2172930" y="3899284"/>
            <a:ext cx="1482734" cy="369332"/>
          </a:xfrm>
          <a:prstGeom prst="rect">
            <a:avLst/>
          </a:prstGeom>
          <a:noFill/>
        </p:spPr>
        <p:txBody>
          <a:bodyPr wrap="square" rtlCol="0">
            <a:spAutoFit/>
          </a:bodyPr>
          <a:lstStyle/>
          <a:p>
            <a:r>
              <a:rPr lang="en-US" dirty="0"/>
              <a:t>*P=0.0919</a:t>
            </a:r>
          </a:p>
        </p:txBody>
      </p:sp>
      <p:graphicFrame>
        <p:nvGraphicFramePr>
          <p:cNvPr id="11" name="Object 10">
            <a:extLst>
              <a:ext uri="{FF2B5EF4-FFF2-40B4-BE49-F238E27FC236}">
                <a16:creationId xmlns:a16="http://schemas.microsoft.com/office/drawing/2014/main" id="{A3918000-2781-9969-17F2-E881B37777FA}"/>
              </a:ext>
            </a:extLst>
          </p:cNvPr>
          <p:cNvGraphicFramePr>
            <a:graphicFrameLocks noChangeAspect="1"/>
          </p:cNvGraphicFramePr>
          <p:nvPr>
            <p:extLst>
              <p:ext uri="{D42A27DB-BD31-4B8C-83A1-F6EECF244321}">
                <p14:modId xmlns:p14="http://schemas.microsoft.com/office/powerpoint/2010/main" val="899332484"/>
              </p:ext>
            </p:extLst>
          </p:nvPr>
        </p:nvGraphicFramePr>
        <p:xfrm>
          <a:off x="7257740" y="2307206"/>
          <a:ext cx="5049601" cy="2733378"/>
        </p:xfrm>
        <a:graphic>
          <a:graphicData uri="http://schemas.openxmlformats.org/presentationml/2006/ole">
            <mc:AlternateContent xmlns:mc="http://schemas.openxmlformats.org/markup-compatibility/2006">
              <mc:Choice xmlns:v="urn:schemas-microsoft-com:vml" Requires="v">
                <p:oleObj name="Prism 10" r:id="rId7" imgW="5496031" imgH="2974512" progId="Prism10.Document">
                  <p:embed/>
                </p:oleObj>
              </mc:Choice>
              <mc:Fallback>
                <p:oleObj name="Prism 10" r:id="rId7" imgW="5496031" imgH="2974512" progId="Prism10.Document">
                  <p:embed/>
                  <p:pic>
                    <p:nvPicPr>
                      <p:cNvPr id="9" name="Object 8">
                        <a:extLst>
                          <a:ext uri="{FF2B5EF4-FFF2-40B4-BE49-F238E27FC236}">
                            <a16:creationId xmlns:a16="http://schemas.microsoft.com/office/drawing/2014/main" id="{8EC004A9-114D-1A20-9DFB-948F566F7988}"/>
                          </a:ext>
                        </a:extLst>
                      </p:cNvPr>
                      <p:cNvPicPr/>
                      <p:nvPr/>
                    </p:nvPicPr>
                    <p:blipFill>
                      <a:blip r:embed="rId8"/>
                      <a:stretch>
                        <a:fillRect/>
                      </a:stretch>
                    </p:blipFill>
                    <p:spPr>
                      <a:xfrm>
                        <a:off x="7257740" y="2307206"/>
                        <a:ext cx="5049601" cy="2733378"/>
                      </a:xfrm>
                      <a:prstGeom prst="rect">
                        <a:avLst/>
                      </a:prstGeom>
                    </p:spPr>
                  </p:pic>
                </p:oleObj>
              </mc:Fallback>
            </mc:AlternateContent>
          </a:graphicData>
        </a:graphic>
      </p:graphicFrame>
      <p:sp>
        <p:nvSpPr>
          <p:cNvPr id="12" name="TextBox 11">
            <a:extLst>
              <a:ext uri="{FF2B5EF4-FFF2-40B4-BE49-F238E27FC236}">
                <a16:creationId xmlns:a16="http://schemas.microsoft.com/office/drawing/2014/main" id="{77A58817-54D0-51AB-EB5F-665B4690B5E0}"/>
              </a:ext>
            </a:extLst>
          </p:cNvPr>
          <p:cNvSpPr txBox="1"/>
          <p:nvPr/>
        </p:nvSpPr>
        <p:spPr>
          <a:xfrm>
            <a:off x="9859069" y="3899284"/>
            <a:ext cx="1482734" cy="369332"/>
          </a:xfrm>
          <a:prstGeom prst="rect">
            <a:avLst/>
          </a:prstGeom>
          <a:noFill/>
        </p:spPr>
        <p:txBody>
          <a:bodyPr wrap="square" rtlCol="0">
            <a:spAutoFit/>
          </a:bodyPr>
          <a:lstStyle/>
          <a:p>
            <a:r>
              <a:rPr lang="en-US" dirty="0"/>
              <a:t>*P=0.0960</a:t>
            </a:r>
          </a:p>
        </p:txBody>
      </p:sp>
    </p:spTree>
    <p:extLst>
      <p:ext uri="{BB962C8B-B14F-4D97-AF65-F5344CB8AC3E}">
        <p14:creationId xmlns:p14="http://schemas.microsoft.com/office/powerpoint/2010/main" val="36140759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8111C8D-14D2-52C6-B0AD-D67BD49A4CAA}"/>
              </a:ext>
            </a:extLst>
          </p:cNvPr>
          <p:cNvSpPr txBox="1">
            <a:spLocks/>
          </p:cNvSpPr>
          <p:nvPr/>
        </p:nvSpPr>
        <p:spPr>
          <a:xfrm>
            <a:off x="838200" y="593725"/>
            <a:ext cx="987812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t>Central questions</a:t>
            </a:r>
          </a:p>
        </p:txBody>
      </p:sp>
      <p:sp>
        <p:nvSpPr>
          <p:cNvPr id="5" name="Content Placeholder 2">
            <a:extLst>
              <a:ext uri="{FF2B5EF4-FFF2-40B4-BE49-F238E27FC236}">
                <a16:creationId xmlns:a16="http://schemas.microsoft.com/office/drawing/2014/main" id="{1A3CD2D7-BDA6-00AB-D755-2E1AA8DE6095}"/>
              </a:ext>
            </a:extLst>
          </p:cNvPr>
          <p:cNvSpPr txBox="1">
            <a:spLocks/>
          </p:cNvSpPr>
          <p:nvPr/>
        </p:nvSpPr>
        <p:spPr>
          <a:xfrm>
            <a:off x="838201" y="1919289"/>
            <a:ext cx="10828282" cy="462340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mj-lt"/>
              <a:buAutoNum type="arabicPeriod"/>
            </a:pPr>
            <a:r>
              <a:rPr lang="en-US" dirty="0"/>
              <a:t>How do different non-naïve CD8 cell populations’ epigenetic profiles differ, and how does this relate to motivating data from previous work?</a:t>
            </a:r>
          </a:p>
          <a:p>
            <a:pPr marL="914400" lvl="1" indent="-457200">
              <a:buFont typeface="+mj-lt"/>
              <a:buAutoNum type="alphaLcParenR"/>
            </a:pPr>
            <a:r>
              <a:rPr lang="en-US" dirty="0"/>
              <a:t>non-exhausted CD127</a:t>
            </a:r>
            <a:r>
              <a:rPr lang="en-US" baseline="30000" dirty="0"/>
              <a:t>+</a:t>
            </a:r>
            <a:r>
              <a:rPr lang="en-US" dirty="0"/>
              <a:t> vs. exhausted CD127</a:t>
            </a:r>
            <a:r>
              <a:rPr lang="en-US" baseline="30000" dirty="0"/>
              <a:t>+</a:t>
            </a:r>
            <a:r>
              <a:rPr lang="en-US" dirty="0"/>
              <a:t> non-naïve CD8s</a:t>
            </a:r>
          </a:p>
          <a:p>
            <a:pPr marL="914400" lvl="1" indent="-457200">
              <a:buFont typeface="+mj-lt"/>
              <a:buAutoNum type="alphaLcParenR"/>
            </a:pPr>
            <a:r>
              <a:rPr lang="en-US" dirty="0"/>
              <a:t>exhausted CD127</a:t>
            </a:r>
            <a:r>
              <a:rPr lang="en-US" baseline="30000" dirty="0"/>
              <a:t>+</a:t>
            </a:r>
            <a:r>
              <a:rPr lang="en-US" dirty="0"/>
              <a:t> vs. other exhausted non-naïve CD8s</a:t>
            </a:r>
          </a:p>
          <a:p>
            <a:pPr marL="457200" indent="-457200">
              <a:buFont typeface="+mj-lt"/>
              <a:buAutoNum type="arabicPeriod"/>
            </a:pPr>
            <a:endParaRPr lang="en-US" dirty="0"/>
          </a:p>
          <a:p>
            <a:pPr marL="457200" indent="-457200">
              <a:buFont typeface="+mj-lt"/>
              <a:buAutoNum type="arabicPeriod"/>
            </a:pPr>
            <a:r>
              <a:rPr lang="en-US" dirty="0"/>
              <a:t>What insights can we gain into non-naïve CD8 differentiation paths</a:t>
            </a:r>
          </a:p>
          <a:p>
            <a:pPr marL="457200" indent="-457200">
              <a:buFont typeface="+mj-lt"/>
              <a:buAutoNum type="arabicPeriod"/>
            </a:pPr>
            <a:endParaRPr lang="en-US" dirty="0"/>
          </a:p>
          <a:p>
            <a:pPr marL="457200" indent="-457200">
              <a:buFont typeface="+mj-lt"/>
              <a:buAutoNum type="arabicPeriod"/>
            </a:pPr>
            <a:r>
              <a:rPr lang="en-US" dirty="0"/>
              <a:t>How do the above results relate to (breakdown of) tolerance in T1D patients?</a:t>
            </a:r>
          </a:p>
        </p:txBody>
      </p:sp>
    </p:spTree>
    <p:extLst>
      <p:ext uri="{BB962C8B-B14F-4D97-AF65-F5344CB8AC3E}">
        <p14:creationId xmlns:p14="http://schemas.microsoft.com/office/powerpoint/2010/main" val="13116062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85C891A-922C-5812-B25E-5F3C344DF0DE}"/>
              </a:ext>
            </a:extLst>
          </p:cNvPr>
          <p:cNvPicPr>
            <a:picLocks noChangeAspect="1"/>
          </p:cNvPicPr>
          <p:nvPr/>
        </p:nvPicPr>
        <p:blipFill>
          <a:blip r:embed="rId3"/>
          <a:stretch>
            <a:fillRect/>
          </a:stretch>
        </p:blipFill>
        <p:spPr>
          <a:xfrm>
            <a:off x="1846007" y="1848273"/>
            <a:ext cx="7718266" cy="4338916"/>
          </a:xfrm>
          <a:prstGeom prst="rect">
            <a:avLst/>
          </a:prstGeom>
        </p:spPr>
      </p:pic>
      <p:sp>
        <p:nvSpPr>
          <p:cNvPr id="9" name="Title 1">
            <a:extLst>
              <a:ext uri="{FF2B5EF4-FFF2-40B4-BE49-F238E27FC236}">
                <a16:creationId xmlns:a16="http://schemas.microsoft.com/office/drawing/2014/main" id="{8E15A10E-9590-63D2-342A-D14A68391ADD}"/>
              </a:ext>
            </a:extLst>
          </p:cNvPr>
          <p:cNvSpPr>
            <a:spLocks noGrp="1"/>
          </p:cNvSpPr>
          <p:nvPr>
            <p:ph type="title"/>
          </p:nvPr>
        </p:nvSpPr>
        <p:spPr>
          <a:xfrm>
            <a:off x="838199" y="593725"/>
            <a:ext cx="9262241" cy="1325563"/>
          </a:xfrm>
        </p:spPr>
        <p:txBody>
          <a:bodyPr>
            <a:normAutofit/>
          </a:bodyPr>
          <a:lstStyle/>
          <a:p>
            <a:r>
              <a:rPr lang="en-US" sz="3600" dirty="0"/>
              <a:t>Bulk </a:t>
            </a:r>
            <a:r>
              <a:rPr lang="en-US" sz="3600" dirty="0" err="1"/>
              <a:t>ATACseq</a:t>
            </a:r>
            <a:r>
              <a:rPr lang="en-US" sz="3600" dirty="0"/>
              <a:t> of non-naive CD8 populations from</a:t>
            </a:r>
            <a:br>
              <a:rPr lang="en-US" sz="3600" dirty="0"/>
            </a:br>
            <a:r>
              <a:rPr lang="en-US" sz="3600" dirty="0"/>
              <a:t>PBMCs in teplizumab-treated T1D patients</a:t>
            </a:r>
          </a:p>
        </p:txBody>
      </p:sp>
      <p:sp>
        <p:nvSpPr>
          <p:cNvPr id="2" name="TextBox 1">
            <a:extLst>
              <a:ext uri="{FF2B5EF4-FFF2-40B4-BE49-F238E27FC236}">
                <a16:creationId xmlns:a16="http://schemas.microsoft.com/office/drawing/2014/main" id="{DBB60F76-ECC1-BE31-2403-05C3F3568638}"/>
              </a:ext>
            </a:extLst>
          </p:cNvPr>
          <p:cNvSpPr txBox="1"/>
          <p:nvPr/>
        </p:nvSpPr>
        <p:spPr>
          <a:xfrm>
            <a:off x="9034336" y="5802610"/>
            <a:ext cx="1841594" cy="923330"/>
          </a:xfrm>
          <a:prstGeom prst="rect">
            <a:avLst/>
          </a:prstGeom>
          <a:noFill/>
        </p:spPr>
        <p:txBody>
          <a:bodyPr wrap="none" rtlCol="0">
            <a:spAutoFit/>
          </a:bodyPr>
          <a:lstStyle/>
          <a:p>
            <a:r>
              <a:rPr lang="en-US" dirty="0"/>
              <a:t>n = 10,</a:t>
            </a:r>
          </a:p>
          <a:p>
            <a:r>
              <a:rPr lang="en-US" dirty="0"/>
              <a:t>6 responders,</a:t>
            </a:r>
          </a:p>
          <a:p>
            <a:r>
              <a:rPr lang="en-US" dirty="0"/>
              <a:t>4 non-responders</a:t>
            </a:r>
          </a:p>
        </p:txBody>
      </p:sp>
      <p:sp>
        <p:nvSpPr>
          <p:cNvPr id="5" name="TextBox 4">
            <a:extLst>
              <a:ext uri="{FF2B5EF4-FFF2-40B4-BE49-F238E27FC236}">
                <a16:creationId xmlns:a16="http://schemas.microsoft.com/office/drawing/2014/main" id="{7807DCBC-9C19-AF33-9D36-BF44F674371C}"/>
              </a:ext>
            </a:extLst>
          </p:cNvPr>
          <p:cNvSpPr txBox="1"/>
          <p:nvPr/>
        </p:nvSpPr>
        <p:spPr>
          <a:xfrm>
            <a:off x="0" y="5587024"/>
            <a:ext cx="1965610" cy="1200329"/>
          </a:xfrm>
          <a:prstGeom prst="rect">
            <a:avLst/>
          </a:prstGeom>
          <a:noFill/>
        </p:spPr>
        <p:txBody>
          <a:bodyPr wrap="square" rtlCol="0">
            <a:spAutoFit/>
          </a:bodyPr>
          <a:lstStyle/>
          <a:p>
            <a:r>
              <a:rPr lang="en-US" dirty="0"/>
              <a:t>Non-exhausted CD127</a:t>
            </a:r>
            <a:r>
              <a:rPr lang="en-US" baseline="30000" dirty="0"/>
              <a:t>+</a:t>
            </a:r>
            <a:r>
              <a:rPr lang="en-US" dirty="0"/>
              <a:t> frequency associates with negative outcome</a:t>
            </a:r>
          </a:p>
        </p:txBody>
      </p:sp>
      <p:sp>
        <p:nvSpPr>
          <p:cNvPr id="6" name="TextBox 5">
            <a:extLst>
              <a:ext uri="{FF2B5EF4-FFF2-40B4-BE49-F238E27FC236}">
                <a16:creationId xmlns:a16="http://schemas.microsoft.com/office/drawing/2014/main" id="{62A15611-3D1B-B4C4-D09C-C76DABEDC2E1}"/>
              </a:ext>
            </a:extLst>
          </p:cNvPr>
          <p:cNvSpPr txBox="1"/>
          <p:nvPr/>
        </p:nvSpPr>
        <p:spPr>
          <a:xfrm>
            <a:off x="9373173" y="3257099"/>
            <a:ext cx="2836256" cy="646331"/>
          </a:xfrm>
          <a:prstGeom prst="rect">
            <a:avLst/>
          </a:prstGeom>
          <a:noFill/>
        </p:spPr>
        <p:txBody>
          <a:bodyPr wrap="square" rtlCol="0">
            <a:spAutoFit/>
          </a:bodyPr>
          <a:lstStyle/>
          <a:p>
            <a:r>
              <a:rPr lang="en-US" dirty="0"/>
              <a:t>DP frequencies associate with positive outcome</a:t>
            </a:r>
          </a:p>
        </p:txBody>
      </p:sp>
    </p:spTree>
    <p:extLst>
      <p:ext uri="{BB962C8B-B14F-4D97-AF65-F5344CB8AC3E}">
        <p14:creationId xmlns:p14="http://schemas.microsoft.com/office/powerpoint/2010/main" val="352311226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29366</TotalTime>
  <Words>5628</Words>
  <Application>Microsoft Macintosh PowerPoint</Application>
  <PresentationFormat>Widescreen</PresentationFormat>
  <Paragraphs>496</Paragraphs>
  <Slides>50</Slides>
  <Notes>50</Notes>
  <HiddenSlides>0</HiddenSlides>
  <MMClips>0</MMClips>
  <ScaleCrop>false</ScaleCrop>
  <HeadingPairs>
    <vt:vector size="8" baseType="variant">
      <vt:variant>
        <vt:lpstr>Fonts Used</vt:lpstr>
      </vt:variant>
      <vt:variant>
        <vt:i4>14</vt:i4>
      </vt:variant>
      <vt:variant>
        <vt:lpstr>Theme</vt:lpstr>
      </vt:variant>
      <vt:variant>
        <vt:i4>1</vt:i4>
      </vt:variant>
      <vt:variant>
        <vt:lpstr>Embedded OLE Servers</vt:lpstr>
      </vt:variant>
      <vt:variant>
        <vt:i4>1</vt:i4>
      </vt:variant>
      <vt:variant>
        <vt:lpstr>Slide Titles</vt:lpstr>
      </vt:variant>
      <vt:variant>
        <vt:i4>50</vt:i4>
      </vt:variant>
    </vt:vector>
  </HeadingPairs>
  <TitlesOfParts>
    <vt:vector size="66" baseType="lpstr">
      <vt:lpstr>-webkit-standard</vt:lpstr>
      <vt:lpstr>AdvPSA183</vt:lpstr>
      <vt:lpstr>Aptos</vt:lpstr>
      <vt:lpstr>Arial</vt:lpstr>
      <vt:lpstr>Calibri</vt:lpstr>
      <vt:lpstr>Calibri Light</vt:lpstr>
      <vt:lpstr>Cambria</vt:lpstr>
      <vt:lpstr>Courier New</vt:lpstr>
      <vt:lpstr>ElsevierGulliver</vt:lpstr>
      <vt:lpstr>Harding</vt:lpstr>
      <vt:lpstr>Lucida Grande</vt:lpstr>
      <vt:lpstr>Menlo</vt:lpstr>
      <vt:lpstr>Times New Roman</vt:lpstr>
      <vt:lpstr>Wingdings</vt:lpstr>
      <vt:lpstr>Office Theme</vt:lpstr>
      <vt:lpstr>Prism 10</vt:lpstr>
      <vt:lpstr>Model differentiation pathway of non-naïve CD8s in T1D subjects informed by ATACseq</vt:lpstr>
      <vt:lpstr>Acknowledgements</vt:lpstr>
      <vt:lpstr>Outline</vt:lpstr>
      <vt:lpstr>T cell exhaustion results from chronic antigen stimulation, inability to fully clear antigen</vt:lpstr>
      <vt:lpstr>TIGIT+KLRG1+ (exhausted-like) non-naïve CD8 frequency positively associates with outcome in T1D</vt:lpstr>
      <vt:lpstr>TIGIT+KLRG1+ non-naïve CD8 subset frequencies also positively associate with outcome in T1D</vt:lpstr>
      <vt:lpstr>Frequency of TIGIT-KLRG1+CD127+ non-naïve CD8s negatively associates with outcome in T1D</vt:lpstr>
      <vt:lpstr>PowerPoint Presentation</vt:lpstr>
      <vt:lpstr>Bulk ATACseq of non-naive CD8 populations from PBMCs in teplizumab-treated T1D patients</vt:lpstr>
      <vt:lpstr>Epigenetic profiles of non-naïve CD8s from R and NR to teplizumab are not clearly distinct</vt:lpstr>
      <vt:lpstr>Epigenetic profiles of different non-naive CD8 populations are distinct</vt:lpstr>
      <vt:lpstr>Sanity check: DP non-naïve CD8s do show signs of exhaustion</vt:lpstr>
      <vt:lpstr>Potential weak effect of telomerase genes more accessible in non-exhausted vs. DP CD127+ CD8s</vt:lpstr>
      <vt:lpstr>DP CD57+ CD8s are less progenitor Tex and more terminal/effector Tex, cytotoxic with DP PD-1+ CD8s</vt:lpstr>
      <vt:lpstr>CD57+ CD8s have high pseudotime values in scRNAseq experiment of T1D patients</vt:lpstr>
      <vt:lpstr>Transcriptomic phenotype of cells later in pseudotime is more cytotoxic and terminal/effector Tex</vt:lpstr>
      <vt:lpstr>PD-1+ and CD57+ Tex populations share a common lineage, population fluidity</vt:lpstr>
      <vt:lpstr>Mitochondrial DNA mutations have been used to trace lineages in hematopoietic cells</vt:lpstr>
      <vt:lpstr>~5-15% of reads map to mitochondrial genome, similar levels across cell sorts</vt:lpstr>
      <vt:lpstr>Using VarScan2 to identify mitochondrial single-nucleotide variants</vt:lpstr>
      <vt:lpstr>Mitochondrial single-nucleotide variants are mostly private within donors and are enriched within HVs</vt:lpstr>
      <vt:lpstr>DP CD57+ and DP PD-1+ non-naïve CD8s have more low-frequency MT SNVs</vt:lpstr>
      <vt:lpstr>Summary</vt:lpstr>
      <vt:lpstr>Conclusion</vt:lpstr>
      <vt:lpstr>Next steps</vt:lpstr>
      <vt:lpstr>Extra slides</vt:lpstr>
      <vt:lpstr>CD127 blockade extends diabetes-free intervals in NOD mice</vt:lpstr>
      <vt:lpstr>CD127 levels in CD8 TEMRAs predict response to teplizumab</vt:lpstr>
      <vt:lpstr>TN10 clustering analyses</vt:lpstr>
      <vt:lpstr>Obtaining consensus peaks to serve as features in counts matrix</vt:lpstr>
      <vt:lpstr>Epigenetics look very similar across sequencing batches</vt:lpstr>
      <vt:lpstr>Epigenetic profiles of non-naïve CD8s from responders and non-responders to teplizumab are not clearly distinct</vt:lpstr>
      <vt:lpstr>Obtain some DARs between R and NR looking across all cell sorts</vt:lpstr>
      <vt:lpstr>Sanity check: DP non-naïve CD8s do show signs of exhaustion</vt:lpstr>
      <vt:lpstr>Other potentially interesting hits less accessible in more terminal sorts</vt:lpstr>
      <vt:lpstr>Peaks more accessible in CD127+s than DNs are enriched for JAK/STAT gene set</vt:lpstr>
      <vt:lpstr>Peaks more accessible in both CD127+ sorts vs. DN perhaps enriched for JAK/STAT gene set</vt:lpstr>
      <vt:lpstr>However, looking at mean accessibility of all peaks near JAK/STAT genes, no longer observe (weak) CD127+ effect</vt:lpstr>
      <vt:lpstr>Mean gene set views of Tex, cytotoxicity genes</vt:lpstr>
      <vt:lpstr>DP CD127+ lean to having more accessible peaks near progenitor Tex genes, DP CD127- lean more effector/terminal Tex</vt:lpstr>
      <vt:lpstr>DP Tex heterogeneity also observed in gene bodies</vt:lpstr>
      <vt:lpstr>Genes with higher coverage in DP CD127+ or lower coverage in DP CD127-</vt:lpstr>
      <vt:lpstr>Peaks more accessible in DP CD127+ than both DP CD127- sorts enriched for purine metabolism gene set</vt:lpstr>
      <vt:lpstr>Some purine metabolism genes more accessible in DP CD127+ than DP CD127- CD8s</vt:lpstr>
      <vt:lpstr>Peaks more accessible in CD127+ vs. CD127- also enriched for purine gene set</vt:lpstr>
      <vt:lpstr>Enrichment of TF motifs in differentially accessible regions between DP CD127+/- ~consistent with differentiation model</vt:lpstr>
      <vt:lpstr>ROR TF motifs enriched in peaks more accessible in non-exhausted CD127+ than DP CD127+</vt:lpstr>
      <vt:lpstr>CTCF(L) TF motif enriched in peaks more accessible in DN vs. CD127+</vt:lpstr>
      <vt:lpstr>Cover MT genome to ~685k X depth</vt:lpstr>
      <vt:lpstr>Bimodal distribution of MT SNV frequencies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NCI grant meeting with Ty and Nidhi</dc:title>
  <dc:creator>Peter Linsley</dc:creator>
  <cp:lastModifiedBy>Ty Bottorff</cp:lastModifiedBy>
  <cp:revision>6442</cp:revision>
  <dcterms:created xsi:type="dcterms:W3CDTF">2023-09-15T17:40:02Z</dcterms:created>
  <dcterms:modified xsi:type="dcterms:W3CDTF">2024-10-15T21:51:52Z</dcterms:modified>
</cp:coreProperties>
</file>